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Default Extension="bin" ContentType="application/vnd.openxmlformats-officedocument.oleObject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3" r:id="rId1"/>
  </p:sldMasterIdLst>
  <p:notesMasterIdLst>
    <p:notesMasterId r:id="rId13"/>
  </p:notesMasterIdLst>
  <p:sldIdLst>
    <p:sldId id="474" r:id="rId2"/>
    <p:sldId id="365" r:id="rId3"/>
    <p:sldId id="366" r:id="rId4"/>
    <p:sldId id="384" r:id="rId5"/>
    <p:sldId id="397" r:id="rId6"/>
    <p:sldId id="359" r:id="rId7"/>
    <p:sldId id="400" r:id="rId8"/>
    <p:sldId id="457" r:id="rId9"/>
    <p:sldId id="381" r:id="rId10"/>
    <p:sldId id="488" r:id="rId11"/>
    <p:sldId id="479" r:id="rId1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0066FF"/>
    <a:srgbClr val="CC0000"/>
    <a:srgbClr val="DB57C8"/>
    <a:srgbClr val="FF0000"/>
    <a:srgbClr val="00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256" autoAdjust="0"/>
    <p:restoredTop sz="93287" autoAdjust="0"/>
  </p:normalViewPr>
  <p:slideViewPr>
    <p:cSldViewPr>
      <p:cViewPr varScale="1">
        <p:scale>
          <a:sx n="104" d="100"/>
          <a:sy n="104" d="100"/>
        </p:scale>
        <p:origin x="-174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png"/><Relationship Id="rId1" Type="http://schemas.openxmlformats.org/officeDocument/2006/relationships/image" Target="../media/image2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144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358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58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6BBD66B1-8DD4-45C7-ADCA-ED3457C8738B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2887D66-EB92-41E9-827A-D82B65418411}" type="slidenum">
              <a:rPr lang="fr-FR"/>
              <a:pPr/>
              <a:t>2</a:t>
            </a:fld>
            <a:endParaRPr lang="fr-FR"/>
          </a:p>
        </p:txBody>
      </p:sp>
      <p:sp>
        <p:nvSpPr>
          <p:cNvPr id="64515" name="Text Box 2"/>
          <p:cNvSpPr txBox="1">
            <a:spLocks noChangeArrowheads="1"/>
          </p:cNvSpPr>
          <p:nvPr/>
        </p:nvSpPr>
        <p:spPr bwMode="auto">
          <a:xfrm>
            <a:off x="1158875" y="933450"/>
            <a:ext cx="4352925" cy="33639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4516" name="Rectangle 3"/>
          <p:cNvSpPr>
            <a:spLocks noGrp="1" noChangeArrowheads="1"/>
          </p:cNvSpPr>
          <p:nvPr>
            <p:ph type="body"/>
          </p:nvPr>
        </p:nvSpPr>
        <p:spPr>
          <a:xfrm>
            <a:off x="1031875" y="4624388"/>
            <a:ext cx="4610100" cy="3733800"/>
          </a:xfrm>
          <a:noFill/>
          <a:ln/>
        </p:spPr>
        <p:txBody>
          <a:bodyPr wrap="none" anchor="ctr"/>
          <a:lstStyle/>
          <a:p>
            <a:pPr defTabSz="457200"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EF1D329-A643-4C52-AE64-E89712430D47}" type="slidenum">
              <a:rPr lang="fr-FR"/>
              <a:pPr/>
              <a:t>3</a:t>
            </a:fld>
            <a:endParaRPr lang="fr-FR"/>
          </a:p>
        </p:txBody>
      </p:sp>
      <p:sp>
        <p:nvSpPr>
          <p:cNvPr id="65539" name="Text Box 2"/>
          <p:cNvSpPr txBox="1">
            <a:spLocks noChangeArrowheads="1"/>
          </p:cNvSpPr>
          <p:nvPr/>
        </p:nvSpPr>
        <p:spPr bwMode="auto">
          <a:xfrm>
            <a:off x="1158875" y="933450"/>
            <a:ext cx="4352925" cy="3363913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65540" name="Text Box 3"/>
          <p:cNvSpPr>
            <a:spLocks noGrp="1" noChangeArrowheads="1"/>
          </p:cNvSpPr>
          <p:nvPr>
            <p:ph type="body"/>
          </p:nvPr>
        </p:nvSpPr>
        <p:spPr>
          <a:xfrm>
            <a:off x="1031875" y="4624388"/>
            <a:ext cx="4610100" cy="3733800"/>
          </a:xfrm>
          <a:noFill/>
          <a:ln/>
        </p:spPr>
        <p:txBody>
          <a:bodyPr wrap="none" anchor="ctr"/>
          <a:lstStyle/>
          <a:p>
            <a:pPr defTabSz="457200" eaLnBrk="1" hangingPunct="1"/>
            <a:r>
              <a:rPr lang="fr-FR" smtClean="0"/>
              <a:t>ALMA will operate at wavelengths of 0.3 to 9.6 mm. At these wavelengths, a high, dry site is needed for the telescope to be able to see through the Earth’s atmosphere. This is why ALMA is being built on the 5000 m high plateau of Chajnantor in the Atacama region of Chile. ALMA will offer unprecedented sensitivity and resolution. The 12-meter antennas will have reconfigurable baselines ranging from 15 m to 16 km. Resolutions as fine as 0.005 arcseconds will be achieved at the shortest wavelengths – a factor of ten better than the Hubble Space Telescope. With such a high resolution, it is possible to recognize a coin left on the street in Osaka from Tokyo . 0.01 arcsec at maximum ; can see any object of 40 km in the distance between Jupiter and Earth, 1.4 arcsec -0.02 arcsec, 1arcsec=1/3600 degrees</a:t>
            </a:r>
          </a:p>
          <a:p>
            <a:pPr defTabSz="457200" eaLnBrk="1" hangingPunct="1"/>
            <a:r>
              <a:rPr lang="fr-FR" smtClean="0"/>
              <a:t>Km/sec: vitesse de la source emettrice (par effet Doppler)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B392CCA-E97B-478D-AAE5-B9C3223395C8}" type="slidenum">
              <a:rPr lang="fr-FR"/>
              <a:pPr/>
              <a:t>4</a:t>
            </a:fld>
            <a:endParaRPr lang="fr-FR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C145EE-7AC5-4839-837B-8113CCEC3151}" type="slidenum">
              <a:rPr lang="fr-FR"/>
              <a:pPr/>
              <a:t>5</a:t>
            </a:fld>
            <a:endParaRPr lang="fr-FR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DDC6ACF-9E52-4792-BAD3-B33C70CD882F}" type="slidenum">
              <a:rPr lang="fr-FR"/>
              <a:pPr/>
              <a:t>6</a:t>
            </a:fld>
            <a:endParaRPr lang="fr-FR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CB74C80-718C-4811-A1AE-A355021D8A3F}" type="slidenum">
              <a:rPr lang="fr-FR"/>
              <a:pPr/>
              <a:t>7</a:t>
            </a:fld>
            <a:endParaRPr lang="fr-FR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B83B4CC-13EE-42D0-90F0-9A042689561C}" type="slidenum">
              <a:rPr lang="fr-FR"/>
              <a:pPr/>
              <a:t>9</a:t>
            </a:fld>
            <a:endParaRPr lang="fr-FR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fr-FR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Espace réservé de l'image des diapositives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ctr">
              <a:spcBef>
                <a:spcPct val="0"/>
              </a:spcBef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Traces en </a:t>
            </a:r>
            <a:r>
              <a:rPr lang="fr-FR" b="1" dirty="0" smtClean="0">
                <a:latin typeface="Times New Roman" pitchFamily="18" charset="0"/>
                <a:cs typeface="Times New Roman" pitchFamily="18" charset="0"/>
              </a:rPr>
              <a:t>noir: 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Spectre observé à l'aide du télescope de l'IRAM</a:t>
            </a:r>
          </a:p>
          <a:p>
            <a:pPr algn="ctr">
              <a:spcBef>
                <a:spcPct val="0"/>
              </a:spcBef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Traces en </a:t>
            </a:r>
            <a:r>
              <a:rPr lang="fr-FR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vert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: modèle d'Orion incluant 100 molécules (les plus abondantes),</a:t>
            </a:r>
          </a:p>
          <a:p>
            <a:pPr algn="ctr">
              <a:spcBef>
                <a:spcPct val="0"/>
              </a:spcBef>
            </a:pP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Traces en 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rouge</a:t>
            </a:r>
            <a:r>
              <a:rPr lang="fr-FR" dirty="0" smtClean="0">
                <a:latin typeface="Times New Roman" pitchFamily="18" charset="0"/>
                <a:cs typeface="Times New Roman" pitchFamily="18" charset="0"/>
              </a:rPr>
              <a:t>: prédiction des fréquences et intensités pour l'acétate de méthyle. </a:t>
            </a:r>
          </a:p>
          <a:p>
            <a:pPr>
              <a:spcBef>
                <a:spcPct val="0"/>
              </a:spcBef>
            </a:pPr>
            <a:endParaRPr lang="fr-FR" dirty="0" smtClean="0"/>
          </a:p>
        </p:txBody>
      </p:sp>
      <p:sp>
        <p:nvSpPr>
          <p:cNvPr id="125956" name="Espace réservé du numéro de diapositive 3"/>
          <p:cNvSpPr txBox="1">
            <a:spLocks noGrp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785E175C-1A55-4FD1-97F9-219F2A3A306B}" type="slidenum">
              <a:rPr lang="fr-FR" sz="1200">
                <a:latin typeface="Calibri" pitchFamily="34" charset="0"/>
                <a:cs typeface="Arial" pitchFamily="34" charset="0"/>
              </a:rPr>
              <a:pPr algn="r"/>
              <a:t>11</a:t>
            </a:fld>
            <a:endParaRPr lang="fr-FR" sz="1200">
              <a:latin typeface="Calibri" pitchFamily="34" charset="0"/>
              <a:cs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riangle isocèle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re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9" name="Sous-titre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fr-FR" smtClean="0"/>
              <a:t>Cliquez pour modifier le style des sous-titres du masque</a:t>
            </a:r>
            <a:endParaRPr kumimoji="0" lang="en-US"/>
          </a:p>
        </p:txBody>
      </p:sp>
      <p:sp>
        <p:nvSpPr>
          <p:cNvPr id="28" name="Espace réservé de la date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7" name="Espace réservé du pied de page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9" name="Espace réservé du numéro de diapositive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5C43F99A-2354-45B7-BD24-F29AB71F108E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D34D0FB-99F2-463B-B4DE-59D86331E71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riangle rectangle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Triangle isocèle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pPr>
              <a:defRPr/>
            </a:pPr>
            <a:fld id="{7BDB1CF5-27C5-4FC4-8BCE-0141AD77EEA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  <p:cxnSp>
        <p:nvCxnSpPr>
          <p:cNvPr id="11" name="Connecteur droit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4C4F4BAE-7DF7-4AAE-A7FB-B1449C68860C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aiso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u contenu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9E762E2A-A715-4BB6-A2BB-2847F7FAC9E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6B3C039-6083-4F73-A2C3-68CD7304C59F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pPr>
              <a:defRPr/>
            </a:pPr>
            <a:fld id="{B53835E9-BFDE-4086-9D09-9F2AD55D4AF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A451A81B-C433-431C-B944-6CFC05BF6BB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fr-FR" smtClean="0"/>
              <a:t>Cliquez sur l'icône pour ajouter une image</a:t>
            </a:r>
            <a:endParaRPr kumimoji="0" lang="en-US" dirty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255FF657-06C7-43BF-AF84-02FAC194A304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6B7900-DF7A-4412-B523-33D71D4B8DF1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fr-FR" smtClean="0"/>
              <a:t>Cliquez pour modifier les styles du texte du masque</a:t>
            </a:r>
          </a:p>
          <a:p>
            <a:pPr lvl="1" eaLnBrk="1" latinLnBrk="0" hangingPunct="1"/>
            <a:r>
              <a:rPr lang="fr-FR" smtClean="0"/>
              <a:t>Deuxième niveau</a:t>
            </a:r>
          </a:p>
          <a:p>
            <a:pPr lvl="2" eaLnBrk="1" latinLnBrk="0" hangingPunct="1"/>
            <a:r>
              <a:rPr lang="fr-FR" smtClean="0"/>
              <a:t>Troisième niveau</a:t>
            </a:r>
          </a:p>
          <a:p>
            <a:pPr lvl="3" eaLnBrk="1" latinLnBrk="0" hangingPunct="1"/>
            <a:r>
              <a:rPr lang="fr-FR" smtClean="0"/>
              <a:t>Quatrième niveau</a:t>
            </a:r>
          </a:p>
          <a:p>
            <a:pPr lvl="4" eaLnBrk="1" latinLnBrk="0" hangingPunct="1"/>
            <a:r>
              <a:rPr lang="fr-FR" smtClean="0"/>
              <a:t>Cinquième niveau</a:t>
            </a:r>
            <a:endParaRPr kumimoji="0" lang="en-US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5DC830B-B193-4211-B999-77C039BECE9B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riangle rectangle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Connecteur droit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space réservé du titre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fr-FR" smtClean="0"/>
              <a:t>Cliquez pour modifier le style du titre</a:t>
            </a:r>
            <a:endParaRPr kumimoji="0" lang="en-US"/>
          </a:p>
        </p:txBody>
      </p:sp>
      <p:sp>
        <p:nvSpPr>
          <p:cNvPr id="13" name="Espace réservé du texte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fr-FR" smtClean="0"/>
              <a:t>Cliquez pour modifier les styles du texte du masque</a:t>
            </a:r>
          </a:p>
          <a:p>
            <a:pPr lvl="1" eaLnBrk="1" latinLnBrk="0" hangingPunct="1"/>
            <a:r>
              <a:rPr kumimoji="0" lang="fr-FR" smtClean="0"/>
              <a:t>Deuxième niveau</a:t>
            </a:r>
          </a:p>
          <a:p>
            <a:pPr lvl="2" eaLnBrk="1" latinLnBrk="0" hangingPunct="1"/>
            <a:r>
              <a:rPr kumimoji="0" lang="fr-FR" smtClean="0"/>
              <a:t>Troisième niveau</a:t>
            </a:r>
          </a:p>
          <a:p>
            <a:pPr lvl="3" eaLnBrk="1" latinLnBrk="0" hangingPunct="1"/>
            <a:r>
              <a:rPr kumimoji="0" lang="fr-FR" smtClean="0"/>
              <a:t>Quatrième niveau</a:t>
            </a:r>
          </a:p>
          <a:p>
            <a:pPr lvl="4" eaLnBrk="1" latinLnBrk="0" hangingPunct="1"/>
            <a:r>
              <a:rPr kumimoji="0" lang="fr-FR" smtClean="0"/>
              <a:t>Cinquième niveau</a:t>
            </a:r>
            <a:endParaRPr kumimoji="0" lang="en-US"/>
          </a:p>
        </p:txBody>
      </p:sp>
      <p:sp>
        <p:nvSpPr>
          <p:cNvPr id="14" name="Espace réservé de la date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23" name="Espace réservé du numéro de diapositive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E42406EA-DE99-4B19-A2BF-172C9F136202}" type="slidenum">
              <a:rPr lang="fr-FR" smtClean="0"/>
              <a:pPr>
                <a:defRPr/>
              </a:pPr>
              <a:t>‹N°›</a:t>
            </a:fld>
            <a:endParaRPr lang="fr-F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784" r:id="rId1"/>
    <p:sldLayoutId id="2147483785" r:id="rId2"/>
    <p:sldLayoutId id="2147483786" r:id="rId3"/>
    <p:sldLayoutId id="2147483787" r:id="rId4"/>
    <p:sldLayoutId id="2147483788" r:id="rId5"/>
    <p:sldLayoutId id="2147483789" r:id="rId6"/>
    <p:sldLayoutId id="2147483790" r:id="rId7"/>
    <p:sldLayoutId id="2147483791" r:id="rId8"/>
    <p:sldLayoutId id="2147483792" r:id="rId9"/>
    <p:sldLayoutId id="2147483793" r:id="rId10"/>
    <p:sldLayoutId id="2147483794" r:id="rId11"/>
  </p:sldLayoutIdLst>
  <p:txStyles>
    <p:titleStyle>
      <a:lvl1pPr marL="484632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056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424" indent="-228600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312" algn="l" rtl="0" eaLnBrk="1" latinLnBrk="0" hangingPunct="1">
        <a:spcBef>
          <a:spcPct val="20000"/>
        </a:spcBef>
        <a:buClr>
          <a:schemeClr val="accent1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5.png"/><Relationship Id="rId7" Type="http://schemas.openxmlformats.org/officeDocument/2006/relationships/image" Target="../media/image6.jpeg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3.bin"/><Relationship Id="rId5" Type="http://schemas.openxmlformats.org/officeDocument/2006/relationships/oleObject" Target="../embeddings/oleObject2.bin"/><Relationship Id="rId10" Type="http://schemas.openxmlformats.org/officeDocument/2006/relationships/image" Target="../media/image9.jpeg"/><Relationship Id="rId4" Type="http://schemas.openxmlformats.org/officeDocument/2006/relationships/oleObject" Target="../embeddings/oleObject1.bin"/><Relationship Id="rId9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8.jpe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10" Type="http://schemas.openxmlformats.org/officeDocument/2006/relationships/image" Target="../media/image15.jpeg"/><Relationship Id="rId4" Type="http://schemas.openxmlformats.org/officeDocument/2006/relationships/image" Target="../media/image10.jpeg"/><Relationship Id="rId9" Type="http://schemas.openxmlformats.org/officeDocument/2006/relationships/hyperlink" Target="http://upload.wikimedia.org/wikipedia/commons/a/a2/Nobeyama45m.jpg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wmf"/><Relationship Id="rId4" Type="http://schemas.openxmlformats.org/officeDocument/2006/relationships/image" Target="../media/image2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4" name="Picture 3"/>
          <p:cNvPicPr>
            <a:picLocks noGrp="1" noChangeAspect="1" noChangeArrowheads="1"/>
          </p:cNvPicPr>
          <p:nvPr>
            <p:ph sz="quarter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1547813" cy="1152525"/>
          </a:xfrm>
        </p:spPr>
      </p:pic>
      <p:graphicFrame>
        <p:nvGraphicFramePr>
          <p:cNvPr id="115715" name="Object 3"/>
          <p:cNvGraphicFramePr>
            <a:graphicFrameLocks noChangeAspect="1"/>
          </p:cNvGraphicFramePr>
          <p:nvPr>
            <p:ph sz="quarter" idx="4294967295"/>
          </p:nvPr>
        </p:nvGraphicFramePr>
        <p:xfrm>
          <a:off x="4355976" y="4725144"/>
          <a:ext cx="1420507" cy="1988840"/>
        </p:xfrm>
        <a:graphic>
          <a:graphicData uri="http://schemas.openxmlformats.org/presentationml/2006/ole">
            <p:oleObj spid="_x0000_s115715" name="Graph" r:id="rId4" imgW="1779840" imgH="2846880" progId="Origin50.Graph">
              <p:embed/>
            </p:oleObj>
          </a:graphicData>
        </a:graphic>
      </p:graphicFrame>
      <p:graphicFrame>
        <p:nvGraphicFramePr>
          <p:cNvPr id="115726" name="Object 14"/>
          <p:cNvGraphicFramePr>
            <a:graphicFrameLocks noGrp="1" noChangeAspect="1"/>
          </p:cNvGraphicFramePr>
          <p:nvPr>
            <p:ph sz="quarter" idx="4294967295"/>
          </p:nvPr>
        </p:nvGraphicFramePr>
        <p:xfrm>
          <a:off x="0" y="0"/>
          <a:ext cx="1728788" cy="936625"/>
        </p:xfrm>
        <a:graphic>
          <a:graphicData uri="http://schemas.openxmlformats.org/presentationml/2006/ole">
            <p:oleObj spid="_x0000_s115726" name="Graph" r:id="rId5" imgW="3542400" imgH="2681280" progId="Origin50.Graph">
              <p:embed/>
            </p:oleObj>
          </a:graphicData>
        </a:graphic>
      </p:graphicFrame>
      <p:sp>
        <p:nvSpPr>
          <p:cNvPr id="115716" name="Line 5"/>
          <p:cNvSpPr>
            <a:spLocks noChangeShapeType="1"/>
          </p:cNvSpPr>
          <p:nvPr/>
        </p:nvSpPr>
        <p:spPr bwMode="auto">
          <a:xfrm flipH="1">
            <a:off x="3635375" y="5661025"/>
            <a:ext cx="35877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15717" name="Text Box 7"/>
          <p:cNvSpPr txBox="1">
            <a:spLocks noChangeArrowheads="1"/>
          </p:cNvSpPr>
          <p:nvPr/>
        </p:nvSpPr>
        <p:spPr bwMode="auto">
          <a:xfrm>
            <a:off x="3348038" y="2276475"/>
            <a:ext cx="244792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70000"/>
              </a:lnSpc>
              <a:spcBef>
                <a:spcPct val="50000"/>
              </a:spcBef>
            </a:pPr>
            <a:r>
              <a:rPr lang="fr-FR" b="1">
                <a:solidFill>
                  <a:srgbClr val="CC0000"/>
                </a:solidFill>
                <a:latin typeface="Verdana" pitchFamily="34" charset="0"/>
                <a:cs typeface="Arial" pitchFamily="34" charset="0"/>
              </a:rPr>
              <a:t>Données spectroscopiques</a:t>
            </a:r>
          </a:p>
        </p:txBody>
      </p:sp>
      <p:sp>
        <p:nvSpPr>
          <p:cNvPr id="115718" name="Text Box 8"/>
          <p:cNvSpPr txBox="1">
            <a:spLocks noChangeArrowheads="1"/>
          </p:cNvSpPr>
          <p:nvPr/>
        </p:nvSpPr>
        <p:spPr bwMode="auto">
          <a:xfrm>
            <a:off x="4787900" y="4005263"/>
            <a:ext cx="1512888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fr-FR" b="1">
                <a:solidFill>
                  <a:srgbClr val="009999"/>
                </a:solidFill>
                <a:latin typeface="Verdana" pitchFamily="34" charset="0"/>
                <a:cs typeface="Arial" pitchFamily="34" charset="0"/>
              </a:rPr>
              <a:t>Méthode d’analyse</a:t>
            </a:r>
          </a:p>
        </p:txBody>
      </p:sp>
      <p:sp>
        <p:nvSpPr>
          <p:cNvPr id="115719" name="Text Box 11"/>
          <p:cNvSpPr txBox="1">
            <a:spLocks noChangeArrowheads="1"/>
          </p:cNvSpPr>
          <p:nvPr/>
        </p:nvSpPr>
        <p:spPr bwMode="auto">
          <a:xfrm>
            <a:off x="1835150" y="5445125"/>
            <a:ext cx="1728788" cy="12827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lnSpc>
                <a:spcPct val="150000"/>
              </a:lnSpc>
            </a:pPr>
            <a:r>
              <a:rPr lang="fr-FR" b="1">
                <a:solidFill>
                  <a:srgbClr val="CC0099"/>
                </a:solidFill>
                <a:latin typeface="Verdana" pitchFamily="34" charset="0"/>
                <a:cs typeface="Arial" pitchFamily="34" charset="0"/>
              </a:rPr>
              <a:t>Modèle de chimie, pollution</a:t>
            </a:r>
          </a:p>
        </p:txBody>
      </p:sp>
      <p:graphicFrame>
        <p:nvGraphicFramePr>
          <p:cNvPr id="115720" name="Object 8"/>
          <p:cNvGraphicFramePr>
            <a:graphicFrameLocks noChangeAspect="1"/>
          </p:cNvGraphicFramePr>
          <p:nvPr/>
        </p:nvGraphicFramePr>
        <p:xfrm>
          <a:off x="0" y="4941888"/>
          <a:ext cx="1403350" cy="1368425"/>
        </p:xfrm>
        <a:graphic>
          <a:graphicData uri="http://schemas.openxmlformats.org/presentationml/2006/ole">
            <p:oleObj spid="_x0000_s115720" name="Image" r:id="rId6" imgW="1701587" imgH="1676190" progId="">
              <p:embed/>
            </p:oleObj>
          </a:graphicData>
        </a:graphic>
      </p:graphicFrame>
      <p:sp>
        <p:nvSpPr>
          <p:cNvPr id="115721" name="Line 15"/>
          <p:cNvSpPr>
            <a:spLocks noChangeShapeType="1"/>
          </p:cNvSpPr>
          <p:nvPr/>
        </p:nvSpPr>
        <p:spPr bwMode="auto">
          <a:xfrm flipH="1">
            <a:off x="1403350" y="5661025"/>
            <a:ext cx="35877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15722" name="Text Box 16"/>
          <p:cNvSpPr txBox="1">
            <a:spLocks noChangeArrowheads="1"/>
          </p:cNvSpPr>
          <p:nvPr/>
        </p:nvSpPr>
        <p:spPr bwMode="auto">
          <a:xfrm>
            <a:off x="4572000" y="260350"/>
            <a:ext cx="1584325" cy="5857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b="1">
                <a:solidFill>
                  <a:schemeClr val="accent2"/>
                </a:solidFill>
                <a:latin typeface="Verdana" pitchFamily="34" charset="0"/>
                <a:cs typeface="Arial" pitchFamily="34" charset="0"/>
              </a:rPr>
              <a:t>Spectres de </a:t>
            </a:r>
          </a:p>
          <a:p>
            <a:r>
              <a:rPr lang="fr-FR" sz="1600" b="1">
                <a:solidFill>
                  <a:schemeClr val="accent2"/>
                </a:solidFill>
                <a:latin typeface="Verdana" pitchFamily="34" charset="0"/>
                <a:cs typeface="Arial" pitchFamily="34" charset="0"/>
              </a:rPr>
              <a:t>laboratoire</a:t>
            </a:r>
          </a:p>
        </p:txBody>
      </p:sp>
      <p:sp>
        <p:nvSpPr>
          <p:cNvPr id="115723" name="Text Box 17"/>
          <p:cNvSpPr txBox="1">
            <a:spLocks noChangeArrowheads="1"/>
          </p:cNvSpPr>
          <p:nvPr/>
        </p:nvSpPr>
        <p:spPr bwMode="auto">
          <a:xfrm>
            <a:off x="6249988" y="2349500"/>
            <a:ext cx="2894012" cy="65087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CC0000"/>
                </a:solidFill>
                <a:latin typeface="Verdana" pitchFamily="34" charset="0"/>
                <a:cs typeface="Arial" pitchFamily="34" charset="0"/>
              </a:rPr>
              <a:t>Modèle théorique</a:t>
            </a:r>
          </a:p>
          <a:p>
            <a:r>
              <a:rPr lang="fr-FR" b="1">
                <a:solidFill>
                  <a:srgbClr val="CC0000"/>
                </a:solidFill>
                <a:latin typeface="Verdana" pitchFamily="34" charset="0"/>
                <a:cs typeface="Arial" pitchFamily="34" charset="0"/>
              </a:rPr>
              <a:t>Analyse des spectres</a:t>
            </a:r>
          </a:p>
        </p:txBody>
      </p:sp>
      <p:sp>
        <p:nvSpPr>
          <p:cNvPr id="115724" name="Rectangle 18"/>
          <p:cNvSpPr>
            <a:spLocks noChangeArrowheads="1"/>
          </p:cNvSpPr>
          <p:nvPr/>
        </p:nvSpPr>
        <p:spPr bwMode="auto">
          <a:xfrm>
            <a:off x="7235825" y="1773238"/>
            <a:ext cx="331788" cy="55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3000" b="1">
                <a:solidFill>
                  <a:schemeClr val="accent2"/>
                </a:solidFill>
                <a:latin typeface="Calibri" pitchFamily="34" charset="0"/>
                <a:cs typeface="Arial" pitchFamily="34" charset="0"/>
              </a:rPr>
              <a:t>+</a:t>
            </a:r>
            <a:endParaRPr lang="fr-FR" sz="3000" b="1">
              <a:solidFill>
                <a:schemeClr val="accent2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15725" name="Line 19"/>
          <p:cNvSpPr>
            <a:spLocks noChangeShapeType="1"/>
          </p:cNvSpPr>
          <p:nvPr/>
        </p:nvSpPr>
        <p:spPr bwMode="auto">
          <a:xfrm>
            <a:off x="4500563" y="4076700"/>
            <a:ext cx="0" cy="50482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15727" name="Rectangle 24"/>
          <p:cNvSpPr>
            <a:spLocks noChangeArrowheads="1"/>
          </p:cNvSpPr>
          <p:nvPr/>
        </p:nvSpPr>
        <p:spPr bwMode="auto">
          <a:xfrm>
            <a:off x="1403350" y="1268413"/>
            <a:ext cx="2089150" cy="1077912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1600" b="1">
                <a:solidFill>
                  <a:schemeClr val="accent2"/>
                </a:solidFill>
                <a:latin typeface="Verdana" pitchFamily="34" charset="0"/>
                <a:cs typeface="Arial" pitchFamily="34" charset="0"/>
              </a:rPr>
              <a:t>Spectres  </a:t>
            </a:r>
          </a:p>
          <a:p>
            <a:r>
              <a:rPr lang="fr-FR" sz="1600" b="1">
                <a:solidFill>
                  <a:schemeClr val="accent2"/>
                </a:solidFill>
                <a:latin typeface="Verdana" pitchFamily="34" charset="0"/>
                <a:cs typeface="Arial" pitchFamily="34" charset="0"/>
              </a:rPr>
              <a:t>Atmosphériques</a:t>
            </a:r>
          </a:p>
          <a:p>
            <a:r>
              <a:rPr lang="fr-FR" sz="1600" b="1">
                <a:solidFill>
                  <a:schemeClr val="accent2"/>
                </a:solidFill>
                <a:latin typeface="Verdana" pitchFamily="34" charset="0"/>
                <a:cs typeface="Arial" pitchFamily="34" charset="0"/>
              </a:rPr>
              <a:t>ou astrophysiques</a:t>
            </a:r>
          </a:p>
        </p:txBody>
      </p:sp>
      <p:sp>
        <p:nvSpPr>
          <p:cNvPr id="115728" name="Text Box 25"/>
          <p:cNvSpPr txBox="1">
            <a:spLocks noChangeArrowheads="1"/>
          </p:cNvSpPr>
          <p:nvPr/>
        </p:nvSpPr>
        <p:spPr bwMode="auto">
          <a:xfrm>
            <a:off x="3708400" y="2781300"/>
            <a:ext cx="1641475" cy="85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latin typeface="Calibri" pitchFamily="34" charset="0"/>
                <a:cs typeface="Arial" pitchFamily="34" charset="0"/>
              </a:rPr>
              <a:t>  </a:t>
            </a:r>
            <a:r>
              <a:rPr lang="fr-FR" sz="1600">
                <a:latin typeface="Calibri" pitchFamily="34" charset="0"/>
                <a:cs typeface="Arial" pitchFamily="34" charset="0"/>
              </a:rPr>
              <a:t>Positions</a:t>
            </a:r>
          </a:p>
          <a:p>
            <a:r>
              <a:rPr lang="fr-FR" sz="1600">
                <a:latin typeface="Calibri" pitchFamily="34" charset="0"/>
                <a:cs typeface="Arial" pitchFamily="34" charset="0"/>
              </a:rPr>
              <a:t>  Intensités</a:t>
            </a:r>
          </a:p>
          <a:p>
            <a:r>
              <a:rPr lang="fr-FR" sz="1600">
                <a:latin typeface="Calibri" pitchFamily="34" charset="0"/>
                <a:cs typeface="Arial" pitchFamily="34" charset="0"/>
              </a:rPr>
              <a:t>  Profils de raies</a:t>
            </a:r>
          </a:p>
        </p:txBody>
      </p:sp>
      <p:sp>
        <p:nvSpPr>
          <p:cNvPr id="115729" name="Line 26"/>
          <p:cNvSpPr>
            <a:spLocks noChangeShapeType="1"/>
          </p:cNvSpPr>
          <p:nvPr/>
        </p:nvSpPr>
        <p:spPr bwMode="auto">
          <a:xfrm flipH="1">
            <a:off x="5867400" y="2636838"/>
            <a:ext cx="360363" cy="50482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15730" name="Oval 27"/>
          <p:cNvSpPr>
            <a:spLocks noChangeArrowheads="1"/>
          </p:cNvSpPr>
          <p:nvPr/>
        </p:nvSpPr>
        <p:spPr bwMode="auto">
          <a:xfrm>
            <a:off x="3203575" y="2133600"/>
            <a:ext cx="2663825" cy="1800225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fr-FR">
              <a:latin typeface="Calibri" pitchFamily="34" charset="0"/>
              <a:cs typeface="Arial" pitchFamily="34" charset="0"/>
            </a:endParaRPr>
          </a:p>
        </p:txBody>
      </p:sp>
      <p:sp>
        <p:nvSpPr>
          <p:cNvPr id="115731" name="Line 29"/>
          <p:cNvSpPr>
            <a:spLocks noChangeShapeType="1"/>
          </p:cNvSpPr>
          <p:nvPr/>
        </p:nvSpPr>
        <p:spPr bwMode="auto">
          <a:xfrm>
            <a:off x="2627313" y="2420938"/>
            <a:ext cx="504825" cy="5032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15732" name="Text Box 31"/>
          <p:cNvSpPr txBox="1">
            <a:spLocks noChangeArrowheads="1"/>
          </p:cNvSpPr>
          <p:nvPr/>
        </p:nvSpPr>
        <p:spPr bwMode="auto">
          <a:xfrm>
            <a:off x="0" y="2133600"/>
            <a:ext cx="1841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 sz="1400" b="1">
              <a:solidFill>
                <a:schemeClr val="accent2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115733" name="Text Box 34"/>
          <p:cNvSpPr txBox="1">
            <a:spLocks noChangeArrowheads="1"/>
          </p:cNvSpPr>
          <p:nvPr/>
        </p:nvSpPr>
        <p:spPr bwMode="auto">
          <a:xfrm>
            <a:off x="7000875" y="280988"/>
            <a:ext cx="1841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>
              <a:latin typeface="Calibri" pitchFamily="34" charset="0"/>
              <a:cs typeface="Arial" pitchFamily="34" charset="0"/>
            </a:endParaRPr>
          </a:p>
        </p:txBody>
      </p:sp>
      <p:sp>
        <p:nvSpPr>
          <p:cNvPr id="115734" name="Line 35"/>
          <p:cNvSpPr>
            <a:spLocks noChangeShapeType="1"/>
          </p:cNvSpPr>
          <p:nvPr/>
        </p:nvSpPr>
        <p:spPr bwMode="auto">
          <a:xfrm flipH="1">
            <a:off x="6372225" y="549275"/>
            <a:ext cx="358775" cy="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15735" name="Text Box 36"/>
          <p:cNvSpPr txBox="1">
            <a:spLocks noChangeArrowheads="1"/>
          </p:cNvSpPr>
          <p:nvPr/>
        </p:nvSpPr>
        <p:spPr bwMode="auto">
          <a:xfrm>
            <a:off x="1527175" y="352425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endParaRPr lang="fr-FR">
              <a:latin typeface="Calibri" pitchFamily="34" charset="0"/>
              <a:cs typeface="Arial" pitchFamily="34" charset="0"/>
            </a:endParaRPr>
          </a:p>
        </p:txBody>
      </p:sp>
      <p:sp>
        <p:nvSpPr>
          <p:cNvPr id="115736" name="Line 41"/>
          <p:cNvSpPr>
            <a:spLocks noChangeShapeType="1"/>
          </p:cNvSpPr>
          <p:nvPr/>
        </p:nvSpPr>
        <p:spPr bwMode="auto">
          <a:xfrm>
            <a:off x="1476375" y="1052513"/>
            <a:ext cx="215900" cy="215900"/>
          </a:xfrm>
          <a:prstGeom prst="line">
            <a:avLst/>
          </a:prstGeom>
          <a:noFill/>
          <a:ln w="34925">
            <a:solidFill>
              <a:srgbClr val="CC0000"/>
            </a:solidFill>
            <a:round/>
            <a:headEnd/>
            <a:tailEnd type="arrow" w="med" len="med"/>
          </a:ln>
        </p:spPr>
        <p:txBody>
          <a:bodyPr/>
          <a:lstStyle/>
          <a:p>
            <a:endParaRPr lang="fr-FR"/>
          </a:p>
        </p:txBody>
      </p:sp>
      <p:sp>
        <p:nvSpPr>
          <p:cNvPr id="115737" name="Text Box 42"/>
          <p:cNvSpPr txBox="1">
            <a:spLocks noChangeArrowheads="1"/>
          </p:cNvSpPr>
          <p:nvPr/>
        </p:nvSpPr>
        <p:spPr bwMode="auto">
          <a:xfrm>
            <a:off x="7524750" y="5876925"/>
            <a:ext cx="1403350" cy="3762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latin typeface="Calibri" pitchFamily="34" charset="0"/>
                <a:cs typeface="Arial" pitchFamily="34" charset="0"/>
              </a:rPr>
              <a:t>H</a:t>
            </a:r>
            <a:r>
              <a:rPr lang="fr-FR">
                <a:latin typeface="Symbol" pitchFamily="18" charset="2"/>
                <a:cs typeface="Arial" pitchFamily="34" charset="0"/>
              </a:rPr>
              <a:t>Y</a:t>
            </a:r>
            <a:r>
              <a:rPr lang="fr-FR">
                <a:latin typeface="Calibri" pitchFamily="34" charset="0"/>
                <a:cs typeface="Arial" pitchFamily="34" charset="0"/>
              </a:rPr>
              <a:t> = E</a:t>
            </a:r>
            <a:r>
              <a:rPr lang="fr-FR">
                <a:latin typeface="Symbol" pitchFamily="18" charset="2"/>
                <a:cs typeface="Arial" pitchFamily="34" charset="0"/>
              </a:rPr>
              <a:t>Y</a:t>
            </a:r>
          </a:p>
        </p:txBody>
      </p:sp>
      <p:pic>
        <p:nvPicPr>
          <p:cNvPr id="115738" name="Picture 6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804025" y="0"/>
            <a:ext cx="2339975" cy="1601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39" name="Image 33" descr="291008__acer_aspire_m1100_je7x_ob_19_ordinateur_pc.jpg"/>
          <p:cNvPicPr>
            <a:picLocks noChangeAspect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707188" y="3141663"/>
            <a:ext cx="2436812" cy="215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5740" name="Picture 28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0" y="1557338"/>
            <a:ext cx="1238250" cy="13684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15741" name="Picture 31" descr="Sig07-006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0" y="3357563"/>
            <a:ext cx="2411413" cy="1336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0" y="0"/>
            <a:ext cx="8278813" cy="876300"/>
          </a:xfrm>
        </p:spPr>
        <p:txBody>
          <a:bodyPr lIns="0" tIns="0" rIns="0" bIns="0">
            <a:spAutoFit/>
          </a:bodyPr>
          <a:lstStyle/>
          <a:p>
            <a:pPr marL="357188" indent="-357188" algn="ctr" defTabSz="457200" eaLnBrk="1" hangingPunct="1">
              <a:lnSpc>
                <a:spcPct val="8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57188" algn="l"/>
                <a:tab pos="715963" algn="l"/>
                <a:tab pos="1435100" algn="l"/>
                <a:tab pos="2154238" algn="l"/>
                <a:tab pos="2873375" algn="l"/>
                <a:tab pos="3592513" algn="l"/>
                <a:tab pos="4311650" algn="l"/>
                <a:tab pos="5030788" algn="l"/>
                <a:tab pos="5749925" algn="l"/>
                <a:tab pos="6469063" algn="l"/>
                <a:tab pos="7188200" algn="l"/>
                <a:tab pos="7907338" algn="l"/>
                <a:tab pos="8626475" algn="l"/>
                <a:tab pos="9345613" algn="l"/>
                <a:tab pos="10064750" algn="l"/>
                <a:tab pos="10783888" algn="l"/>
              </a:tabLst>
            </a:pPr>
            <a:r>
              <a:rPr lang="en-GB" sz="2600" b="1" i="1" smtClean="0">
                <a:solidFill>
                  <a:srgbClr val="99284C"/>
                </a:solidFill>
                <a:latin typeface="Arial" pitchFamily="34" charset="0"/>
              </a:rPr>
              <a:t>From Molecular spectroscopy to astrophysics</a:t>
            </a:r>
            <a:r>
              <a:rPr lang="en-GB" sz="4000" b="1" i="1" smtClean="0">
                <a:solidFill>
                  <a:srgbClr val="99284C"/>
                </a:solidFill>
                <a:latin typeface="Arial" pitchFamily="34" charset="0"/>
              </a:rPr>
              <a:t/>
            </a:r>
            <a:br>
              <a:rPr lang="en-GB" sz="4000" b="1" i="1" smtClean="0">
                <a:solidFill>
                  <a:srgbClr val="99284C"/>
                </a:solidFill>
                <a:latin typeface="Arial" pitchFamily="34" charset="0"/>
              </a:rPr>
            </a:br>
            <a:endParaRPr lang="en-GB" sz="4000" b="1" i="1" smtClean="0">
              <a:solidFill>
                <a:srgbClr val="99284C"/>
              </a:solidFill>
              <a:latin typeface="Arial" pitchFamily="34" charset="0"/>
            </a:endParaRP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755650" y="3606800"/>
            <a:ext cx="7635875" cy="939800"/>
          </a:xfrm>
        </p:spPr>
        <p:txBody>
          <a:bodyPr lIns="0" tIns="0" rIns="0" bIns="0">
            <a:spAutoFit/>
          </a:bodyPr>
          <a:lstStyle/>
          <a:p>
            <a:pPr defTabSz="457200" eaLnBrk="1" hangingPunct="1">
              <a:tabLst>
                <a:tab pos="214313" algn="l"/>
                <a:tab pos="715963" algn="l"/>
                <a:tab pos="1435100" algn="l"/>
                <a:tab pos="2154238" algn="l"/>
                <a:tab pos="2873375" algn="l"/>
                <a:tab pos="3592513" algn="l"/>
                <a:tab pos="4311650" algn="l"/>
                <a:tab pos="5030788" algn="l"/>
                <a:tab pos="5749925" algn="l"/>
                <a:tab pos="6469063" algn="l"/>
                <a:tab pos="7188200" algn="l"/>
                <a:tab pos="7907338" algn="l"/>
                <a:tab pos="8626475" algn="l"/>
                <a:tab pos="9345613" algn="l"/>
                <a:tab pos="10064750" algn="l"/>
                <a:tab pos="10783888" algn="l"/>
              </a:tabLst>
            </a:pPr>
            <a:endParaRPr lang="en-GB" smtClean="0"/>
          </a:p>
          <a:p>
            <a:pPr defTabSz="457200" eaLnBrk="1" hangingPunct="1">
              <a:tabLst>
                <a:tab pos="214313" algn="l"/>
                <a:tab pos="715963" algn="l"/>
                <a:tab pos="1435100" algn="l"/>
                <a:tab pos="2154238" algn="l"/>
                <a:tab pos="2873375" algn="l"/>
                <a:tab pos="3592513" algn="l"/>
                <a:tab pos="4311650" algn="l"/>
                <a:tab pos="5030788" algn="l"/>
                <a:tab pos="5749925" algn="l"/>
                <a:tab pos="6469063" algn="l"/>
                <a:tab pos="7188200" algn="l"/>
                <a:tab pos="7907338" algn="l"/>
                <a:tab pos="8626475" algn="l"/>
                <a:tab pos="9345613" algn="l"/>
                <a:tab pos="10064750" algn="l"/>
                <a:tab pos="10783888" algn="l"/>
              </a:tabLst>
            </a:pPr>
            <a:endParaRPr lang="en-GB" smtClean="0"/>
          </a:p>
        </p:txBody>
      </p:sp>
      <p:pic>
        <p:nvPicPr>
          <p:cNvPr id="153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620713"/>
            <a:ext cx="2281238" cy="25209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5" name="Text Box 6"/>
          <p:cNvSpPr txBox="1">
            <a:spLocks noChangeArrowheads="1"/>
          </p:cNvSpPr>
          <p:nvPr/>
        </p:nvSpPr>
        <p:spPr bwMode="auto">
          <a:xfrm>
            <a:off x="179388" y="3213100"/>
            <a:ext cx="2339975" cy="9588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marL="323850" indent="-323850" defTabSz="414338" hangingPunct="0">
              <a:lnSpc>
                <a:spcPct val="8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23850" algn="l"/>
                <a:tab pos="974725" algn="l"/>
                <a:tab pos="1627188" algn="l"/>
                <a:tab pos="2279650" algn="l"/>
                <a:tab pos="2932113" algn="l"/>
                <a:tab pos="3584575" algn="l"/>
                <a:tab pos="4237038" algn="l"/>
                <a:tab pos="4889500" algn="l"/>
                <a:tab pos="5541963" algn="l"/>
                <a:tab pos="6192838" algn="l"/>
                <a:tab pos="6845300" algn="l"/>
                <a:tab pos="7497763" algn="l"/>
                <a:tab pos="8150225" algn="l"/>
                <a:tab pos="8802688" algn="l"/>
                <a:tab pos="9455150" algn="l"/>
                <a:tab pos="10107613" algn="l"/>
              </a:tabLst>
            </a:pPr>
            <a:r>
              <a:rPr lang="en-GB" b="1">
                <a:solidFill>
                  <a:srgbClr val="FF0000"/>
                </a:solidFill>
              </a:rPr>
              <a:t>1 Antenna of 30m</a:t>
            </a:r>
          </a:p>
          <a:p>
            <a:pPr marL="323850" indent="-323850" defTabSz="414338" hangingPunct="0">
              <a:lnSpc>
                <a:spcPct val="8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23850" algn="l"/>
                <a:tab pos="974725" algn="l"/>
                <a:tab pos="1627188" algn="l"/>
                <a:tab pos="2279650" algn="l"/>
                <a:tab pos="2932113" algn="l"/>
                <a:tab pos="3584575" algn="l"/>
                <a:tab pos="4237038" algn="l"/>
                <a:tab pos="4889500" algn="l"/>
                <a:tab pos="5541963" algn="l"/>
                <a:tab pos="6192838" algn="l"/>
                <a:tab pos="6845300" algn="l"/>
                <a:tab pos="7497763" algn="l"/>
                <a:tab pos="8150225" algn="l"/>
                <a:tab pos="8802688" algn="l"/>
                <a:tab pos="9455150" algn="l"/>
                <a:tab pos="10107613" algn="l"/>
              </a:tabLst>
            </a:pPr>
            <a:r>
              <a:rPr lang="fr-FR" b="1"/>
              <a:t>67-116, 130-183,</a:t>
            </a:r>
          </a:p>
          <a:p>
            <a:pPr marL="323850" indent="-323850" defTabSz="414338" hangingPunct="0">
              <a:lnSpc>
                <a:spcPct val="8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23850" algn="l"/>
                <a:tab pos="974725" algn="l"/>
                <a:tab pos="1627188" algn="l"/>
                <a:tab pos="2279650" algn="l"/>
                <a:tab pos="2932113" algn="l"/>
                <a:tab pos="3584575" algn="l"/>
                <a:tab pos="4237038" algn="l"/>
                <a:tab pos="4889500" algn="l"/>
                <a:tab pos="5541963" algn="l"/>
                <a:tab pos="6192838" algn="l"/>
                <a:tab pos="6845300" algn="l"/>
                <a:tab pos="7497763" algn="l"/>
                <a:tab pos="8150225" algn="l"/>
                <a:tab pos="8802688" algn="l"/>
                <a:tab pos="9455150" algn="l"/>
                <a:tab pos="10107613" algn="l"/>
              </a:tabLst>
            </a:pPr>
            <a:r>
              <a:rPr lang="fr-FR" b="1"/>
              <a:t>194 266 241-282 Ghz</a:t>
            </a:r>
            <a:r>
              <a:rPr lang="fr-FR"/>
              <a:t> </a:t>
            </a:r>
            <a:r>
              <a:rPr lang="en-GB">
                <a:solidFill>
                  <a:srgbClr val="FF0000"/>
                </a:solidFill>
              </a:rPr>
              <a:t>,</a:t>
            </a:r>
          </a:p>
        </p:txBody>
      </p:sp>
      <p:pic>
        <p:nvPicPr>
          <p:cNvPr id="15366" name="Picture 7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292725" y="620713"/>
            <a:ext cx="2303463" cy="20002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5367" name="Text Box 8"/>
          <p:cNvSpPr txBox="1">
            <a:spLocks noChangeArrowheads="1"/>
          </p:cNvSpPr>
          <p:nvPr/>
        </p:nvSpPr>
        <p:spPr bwMode="auto">
          <a:xfrm>
            <a:off x="5292725" y="765175"/>
            <a:ext cx="2232025" cy="322263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81639" tIns="40820" rIns="81639" bIns="40820">
            <a:spAutoFit/>
          </a:bodyPr>
          <a:lstStyle/>
          <a:p>
            <a:pPr marL="323850" indent="-323850" defTabSz="414338" hangingPunct="0">
              <a:lnSpc>
                <a:spcPct val="87000"/>
              </a:lnSpc>
              <a:buClr>
                <a:srgbClr val="000000"/>
              </a:buClr>
              <a:buSzPct val="45000"/>
              <a:buFont typeface="Wingdings" pitchFamily="2" charset="2"/>
              <a:buNone/>
              <a:tabLst>
                <a:tab pos="323850" algn="l"/>
                <a:tab pos="974725" algn="l"/>
                <a:tab pos="1627188" algn="l"/>
                <a:tab pos="2279650" algn="l"/>
                <a:tab pos="2932113" algn="l"/>
                <a:tab pos="3584575" algn="l"/>
                <a:tab pos="4237038" algn="l"/>
                <a:tab pos="4889500" algn="l"/>
                <a:tab pos="5541963" algn="l"/>
                <a:tab pos="6192838" algn="l"/>
                <a:tab pos="6845300" algn="l"/>
                <a:tab pos="7497763" algn="l"/>
                <a:tab pos="8150225" algn="l"/>
                <a:tab pos="8802688" algn="l"/>
                <a:tab pos="9455150" algn="l"/>
                <a:tab pos="10107613" algn="l"/>
              </a:tabLst>
            </a:pPr>
            <a:r>
              <a:rPr lang="en-GB">
                <a:solidFill>
                  <a:srgbClr val="FF0000"/>
                </a:solidFill>
              </a:rPr>
              <a:t>ESO-VLT: Chili</a:t>
            </a:r>
          </a:p>
        </p:txBody>
      </p:sp>
      <p:sp>
        <p:nvSpPr>
          <p:cNvPr id="15368" name="Rectangle 9"/>
          <p:cNvSpPr>
            <a:spLocks noChangeArrowheads="1"/>
          </p:cNvSpPr>
          <p:nvPr/>
        </p:nvSpPr>
        <p:spPr bwMode="auto">
          <a:xfrm>
            <a:off x="468313" y="260350"/>
            <a:ext cx="8207375" cy="347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2945" tIns="41473" rIns="82945" bIns="41473">
            <a:spAutoFit/>
          </a:bodyPr>
          <a:lstStyle/>
          <a:p>
            <a:pPr defTabSz="828675" hangingPunct="0">
              <a:lnSpc>
                <a:spcPct val="87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fr-FR" sz="2000">
                <a:solidFill>
                  <a:srgbClr val="333333"/>
                </a:solidFill>
              </a:rPr>
              <a:t>Coverage of the whole electromagnetic spectrum</a:t>
            </a:r>
          </a:p>
        </p:txBody>
      </p:sp>
      <p:pic>
        <p:nvPicPr>
          <p:cNvPr id="15369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87675" y="620713"/>
            <a:ext cx="1985963" cy="2422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0" name="Text Box 11"/>
          <p:cNvSpPr txBox="1">
            <a:spLocks noChangeArrowheads="1"/>
          </p:cNvSpPr>
          <p:nvPr/>
        </p:nvSpPr>
        <p:spPr bwMode="auto">
          <a:xfrm>
            <a:off x="2627313" y="3068638"/>
            <a:ext cx="2752725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>
                <a:solidFill>
                  <a:srgbClr val="FF0000"/>
                </a:solidFill>
              </a:rPr>
              <a:t>Green Bank Telescope</a:t>
            </a:r>
          </a:p>
          <a:p>
            <a:r>
              <a:rPr lang="fr-FR" sz="1600" b="1">
                <a:solidFill>
                  <a:srgbClr val="FF0000"/>
                </a:solidFill>
              </a:rPr>
              <a:t>100m, </a:t>
            </a:r>
            <a:r>
              <a:rPr lang="fr-FR" sz="1600" b="1"/>
              <a:t>1.4 , 24, 90, 115 GHz</a:t>
            </a:r>
          </a:p>
        </p:txBody>
      </p:sp>
      <p:pic>
        <p:nvPicPr>
          <p:cNvPr id="15371" name="Picture 1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700338" y="3789363"/>
            <a:ext cx="2303462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2" name="Text Box 13"/>
          <p:cNvSpPr txBox="1">
            <a:spLocks noChangeArrowheads="1"/>
          </p:cNvSpPr>
          <p:nvPr/>
        </p:nvSpPr>
        <p:spPr bwMode="auto">
          <a:xfrm>
            <a:off x="2627313" y="5543550"/>
            <a:ext cx="2738437" cy="131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1600" b="1">
                <a:solidFill>
                  <a:srgbClr val="FF0000"/>
                </a:solidFill>
              </a:rPr>
              <a:t>Combined Array for </a:t>
            </a:r>
          </a:p>
          <a:p>
            <a:r>
              <a:rPr lang="fr-FR" sz="1600" b="1">
                <a:solidFill>
                  <a:srgbClr val="FF0000"/>
                </a:solidFill>
              </a:rPr>
              <a:t>Research in Millimeter-</a:t>
            </a:r>
          </a:p>
          <a:p>
            <a:r>
              <a:rPr lang="fr-FR" sz="1600" b="1">
                <a:solidFill>
                  <a:srgbClr val="FF0000"/>
                </a:solidFill>
              </a:rPr>
              <a:t>wave Astronomy </a:t>
            </a:r>
          </a:p>
          <a:p>
            <a:r>
              <a:rPr lang="fr-FR" sz="1600" b="1">
                <a:solidFill>
                  <a:srgbClr val="FF0000"/>
                </a:solidFill>
              </a:rPr>
              <a:t>23 antenna, </a:t>
            </a:r>
            <a:r>
              <a:rPr lang="fr-FR" sz="1600" b="1"/>
              <a:t>27-35, 85-116, </a:t>
            </a:r>
          </a:p>
          <a:p>
            <a:r>
              <a:rPr lang="fr-FR" sz="1600" b="1"/>
              <a:t>215-270 GHz</a:t>
            </a:r>
            <a:r>
              <a:rPr lang="fr-FR" sz="1600" b="1">
                <a:solidFill>
                  <a:srgbClr val="FF0000"/>
                </a:solidFill>
              </a:rPr>
              <a:t>  </a:t>
            </a:r>
          </a:p>
        </p:txBody>
      </p:sp>
      <p:sp>
        <p:nvSpPr>
          <p:cNvPr id="15373" name="Text Box 14"/>
          <p:cNvSpPr txBox="1">
            <a:spLocks noChangeArrowheads="1"/>
          </p:cNvSpPr>
          <p:nvPr/>
        </p:nvSpPr>
        <p:spPr bwMode="auto">
          <a:xfrm>
            <a:off x="3132138" y="765175"/>
            <a:ext cx="1250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GBT: USA</a:t>
            </a:r>
          </a:p>
        </p:txBody>
      </p:sp>
      <p:sp>
        <p:nvSpPr>
          <p:cNvPr id="15374" name="Text Box 15"/>
          <p:cNvSpPr txBox="1">
            <a:spLocks noChangeArrowheads="1"/>
          </p:cNvSpPr>
          <p:nvPr/>
        </p:nvSpPr>
        <p:spPr bwMode="auto">
          <a:xfrm>
            <a:off x="2987675" y="3860800"/>
            <a:ext cx="16065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CARMA: USA</a:t>
            </a:r>
          </a:p>
        </p:txBody>
      </p:sp>
      <p:sp>
        <p:nvSpPr>
          <p:cNvPr id="15375" name="Text Box 16"/>
          <p:cNvSpPr txBox="1">
            <a:spLocks noChangeArrowheads="1"/>
          </p:cNvSpPr>
          <p:nvPr/>
        </p:nvSpPr>
        <p:spPr bwMode="auto">
          <a:xfrm>
            <a:off x="303213" y="568325"/>
            <a:ext cx="14668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IRAM: Spain</a:t>
            </a:r>
          </a:p>
        </p:txBody>
      </p:sp>
      <p:sp>
        <p:nvSpPr>
          <p:cNvPr id="15376" name="Text Box 17"/>
          <p:cNvSpPr txBox="1">
            <a:spLocks noChangeArrowheads="1"/>
          </p:cNvSpPr>
          <p:nvPr/>
        </p:nvSpPr>
        <p:spPr bwMode="auto">
          <a:xfrm>
            <a:off x="179388" y="4221163"/>
            <a:ext cx="1593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IRAM: France</a:t>
            </a:r>
          </a:p>
        </p:txBody>
      </p:sp>
      <p:sp>
        <p:nvSpPr>
          <p:cNvPr id="15377" name="Text Box 18"/>
          <p:cNvSpPr txBox="1">
            <a:spLocks noChangeArrowheads="1"/>
          </p:cNvSpPr>
          <p:nvPr/>
        </p:nvSpPr>
        <p:spPr bwMode="auto">
          <a:xfrm>
            <a:off x="5219700" y="2636838"/>
            <a:ext cx="254635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0066FF"/>
                </a:solidFill>
              </a:rPr>
              <a:t>Very Large Telescope</a:t>
            </a:r>
          </a:p>
          <a:p>
            <a:r>
              <a:rPr lang="fr-FR" b="1"/>
              <a:t>Near UV-25</a:t>
            </a:r>
            <a:r>
              <a:rPr lang="fr-FR" b="1">
                <a:latin typeface="Symbol" pitchFamily="18" charset="2"/>
              </a:rPr>
              <a:t>m</a:t>
            </a:r>
            <a:r>
              <a:rPr lang="fr-FR" b="1"/>
              <a:t>m</a:t>
            </a:r>
          </a:p>
        </p:txBody>
      </p:sp>
      <p:pic>
        <p:nvPicPr>
          <p:cNvPr id="15378" name="Picture 19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508625" y="3284538"/>
            <a:ext cx="1728788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79" name="Text Box 20"/>
          <p:cNvSpPr txBox="1">
            <a:spLocks noChangeArrowheads="1"/>
          </p:cNvSpPr>
          <p:nvPr/>
        </p:nvSpPr>
        <p:spPr bwMode="auto">
          <a:xfrm>
            <a:off x="7380288" y="3357563"/>
            <a:ext cx="1547812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0066FF"/>
                </a:solidFill>
              </a:rPr>
              <a:t>Canadian </a:t>
            </a:r>
          </a:p>
          <a:p>
            <a:r>
              <a:rPr lang="fr-FR" b="1">
                <a:solidFill>
                  <a:srgbClr val="0066FF"/>
                </a:solidFill>
              </a:rPr>
              <a:t>French Hawai Telescope</a:t>
            </a:r>
          </a:p>
        </p:txBody>
      </p:sp>
      <p:sp>
        <p:nvSpPr>
          <p:cNvPr id="15380" name="Text Box 21"/>
          <p:cNvSpPr txBox="1">
            <a:spLocks noChangeArrowheads="1"/>
          </p:cNvSpPr>
          <p:nvPr/>
        </p:nvSpPr>
        <p:spPr bwMode="auto">
          <a:xfrm>
            <a:off x="7451725" y="5118100"/>
            <a:ext cx="1377950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0066FF"/>
                </a:solidFill>
              </a:rPr>
              <a:t>Infrared</a:t>
            </a:r>
          </a:p>
          <a:p>
            <a:r>
              <a:rPr lang="fr-FR" b="1">
                <a:solidFill>
                  <a:srgbClr val="0066FF"/>
                </a:solidFill>
              </a:rPr>
              <a:t>Space</a:t>
            </a:r>
          </a:p>
          <a:p>
            <a:r>
              <a:rPr lang="fr-FR" b="1">
                <a:solidFill>
                  <a:srgbClr val="0066FF"/>
                </a:solidFill>
              </a:rPr>
              <a:t>Laboratory</a:t>
            </a:r>
          </a:p>
          <a:p>
            <a:r>
              <a:rPr lang="fr-FR" b="1">
                <a:solidFill>
                  <a:srgbClr val="0066FF"/>
                </a:solidFill>
              </a:rPr>
              <a:t>1995-98</a:t>
            </a:r>
          </a:p>
          <a:p>
            <a:r>
              <a:rPr lang="fr-FR" b="1">
                <a:solidFill>
                  <a:srgbClr val="0066FF"/>
                </a:solidFill>
              </a:rPr>
              <a:t>SWS-LWS:</a:t>
            </a:r>
          </a:p>
          <a:p>
            <a:r>
              <a:rPr lang="fr-FR" b="1"/>
              <a:t>2.5-240 </a:t>
            </a:r>
            <a:r>
              <a:rPr lang="fr-FR" b="1">
                <a:latin typeface="Symbol" pitchFamily="18" charset="2"/>
              </a:rPr>
              <a:t>m</a:t>
            </a:r>
            <a:r>
              <a:rPr lang="fr-FR" b="1"/>
              <a:t>m</a:t>
            </a:r>
          </a:p>
        </p:txBody>
      </p:sp>
      <p:pic>
        <p:nvPicPr>
          <p:cNvPr id="15381" name="Picture 2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508625" y="4941888"/>
            <a:ext cx="1728788" cy="191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2" name="Text Box 23"/>
          <p:cNvSpPr txBox="1">
            <a:spLocks noChangeArrowheads="1"/>
          </p:cNvSpPr>
          <p:nvPr/>
        </p:nvSpPr>
        <p:spPr bwMode="auto">
          <a:xfrm>
            <a:off x="395288" y="6021388"/>
            <a:ext cx="2051050" cy="846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hangingPunct="0">
              <a:lnSpc>
                <a:spcPct val="87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b="1">
                <a:solidFill>
                  <a:srgbClr val="FF0000"/>
                </a:solidFill>
              </a:rPr>
              <a:t>1 antenna of 45m</a:t>
            </a:r>
          </a:p>
          <a:p>
            <a:pPr hangingPunct="0">
              <a:lnSpc>
                <a:spcPct val="87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fr-FR" b="1"/>
              <a:t>20-230 GHz </a:t>
            </a:r>
            <a:r>
              <a:rPr lang="en-GB" b="1">
                <a:solidFill>
                  <a:srgbClr val="FF0000"/>
                </a:solidFill>
              </a:rPr>
              <a:t> </a:t>
            </a:r>
          </a:p>
          <a:p>
            <a:endParaRPr lang="fr-FR" b="1"/>
          </a:p>
        </p:txBody>
      </p:sp>
      <p:pic>
        <p:nvPicPr>
          <p:cNvPr id="15383" name="Picture 25" descr="File:Nobeyama45m.jpg">
            <a:hlinkClick r:id="rId9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50825" y="4005263"/>
            <a:ext cx="2232025" cy="18716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84" name="Text Box 26"/>
          <p:cNvSpPr txBox="1">
            <a:spLocks noChangeArrowheads="1"/>
          </p:cNvSpPr>
          <p:nvPr/>
        </p:nvSpPr>
        <p:spPr bwMode="auto">
          <a:xfrm>
            <a:off x="519113" y="4097338"/>
            <a:ext cx="19748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>
                <a:solidFill>
                  <a:schemeClr val="bg1"/>
                </a:solidFill>
              </a:rPr>
              <a:t>Nobeyama Japan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914400" y="528638"/>
            <a:ext cx="7772400" cy="639762"/>
          </a:xfrm>
          <a:noFill/>
        </p:spPr>
        <p:txBody>
          <a:bodyPr lIns="0" tIns="0" rIns="0" bIns="0">
            <a:spAutoFit/>
          </a:bodyPr>
          <a:lstStyle/>
          <a:p>
            <a:pPr marL="214313" indent="-214313" defTabSz="457200" eaLnBrk="1" hangingPunct="1">
              <a:tabLst>
                <a:tab pos="214313" algn="l"/>
                <a:tab pos="573088" algn="l"/>
                <a:tab pos="1292225" algn="l"/>
                <a:tab pos="2011363" algn="l"/>
                <a:tab pos="2730500" algn="l"/>
                <a:tab pos="3449638" algn="l"/>
                <a:tab pos="4168775" algn="l"/>
                <a:tab pos="4887913" algn="l"/>
                <a:tab pos="5607050" algn="l"/>
                <a:tab pos="6326188" algn="l"/>
                <a:tab pos="7045325" algn="l"/>
                <a:tab pos="7764463" algn="l"/>
                <a:tab pos="8483600" algn="l"/>
                <a:tab pos="9202738" algn="l"/>
                <a:tab pos="9921875" algn="l"/>
                <a:tab pos="10641013" algn="l"/>
              </a:tabLst>
            </a:pPr>
            <a:r>
              <a:rPr lang="en-GB" smtClean="0"/>
              <a:t>Recent observatories!</a:t>
            </a:r>
          </a:p>
        </p:txBody>
      </p:sp>
      <p:sp>
        <p:nvSpPr>
          <p:cNvPr id="16387" name="AutoShape 4"/>
          <p:cNvSpPr>
            <a:spLocks noChangeArrowheads="1"/>
          </p:cNvSpPr>
          <p:nvPr/>
        </p:nvSpPr>
        <p:spPr bwMode="auto">
          <a:xfrm>
            <a:off x="6054725" y="2894013"/>
            <a:ext cx="2919413" cy="2324100"/>
          </a:xfrm>
          <a:prstGeom prst="roundRect">
            <a:avLst>
              <a:gd name="adj" fmla="val 60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388" name="AutoShape 5"/>
          <p:cNvSpPr>
            <a:spLocks noChangeArrowheads="1"/>
          </p:cNvSpPr>
          <p:nvPr/>
        </p:nvSpPr>
        <p:spPr bwMode="auto">
          <a:xfrm>
            <a:off x="406400" y="2919413"/>
            <a:ext cx="3041650" cy="2794000"/>
          </a:xfrm>
          <a:prstGeom prst="roundRect">
            <a:avLst>
              <a:gd name="adj" fmla="val 51"/>
            </a:avLst>
          </a:prstGeom>
          <a:noFill/>
          <a:ln w="9525">
            <a:noFill/>
            <a:round/>
            <a:headEnd/>
            <a:tailEnd/>
          </a:ln>
        </p:spPr>
        <p:txBody>
          <a:bodyPr wrap="none" anchor="ctr"/>
          <a:lstStyle/>
          <a:p>
            <a:endParaRPr lang="fr-FR"/>
          </a:p>
        </p:txBody>
      </p:sp>
      <p:sp>
        <p:nvSpPr>
          <p:cNvPr id="16389" name="Text Box 6"/>
          <p:cNvSpPr txBox="1">
            <a:spLocks noChangeArrowheads="1"/>
          </p:cNvSpPr>
          <p:nvPr/>
        </p:nvSpPr>
        <p:spPr bwMode="auto">
          <a:xfrm>
            <a:off x="539750" y="1628775"/>
            <a:ext cx="8064500" cy="2921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marL="455613" lvl="1" indent="-390525" defTabSz="414338" hangingPunct="0">
              <a:lnSpc>
                <a:spcPct val="87000"/>
              </a:lnSpc>
              <a:buClr>
                <a:srgbClr val="99284C"/>
              </a:buClr>
              <a:buSzPct val="75000"/>
              <a:buFont typeface="Wingdings" pitchFamily="2" charset="2"/>
              <a:buNone/>
              <a:tabLst>
                <a:tab pos="455613" algn="l"/>
                <a:tab pos="1106488" algn="l"/>
                <a:tab pos="1758950" algn="l"/>
                <a:tab pos="2409825" algn="l"/>
                <a:tab pos="3062288" algn="l"/>
                <a:tab pos="3714750" algn="l"/>
                <a:tab pos="4367213" algn="l"/>
                <a:tab pos="5019675" algn="l"/>
                <a:tab pos="5672138" algn="l"/>
                <a:tab pos="6324600" algn="l"/>
                <a:tab pos="6977063" algn="l"/>
                <a:tab pos="7629525" algn="l"/>
                <a:tab pos="8281988" algn="l"/>
                <a:tab pos="8934450" algn="l"/>
                <a:tab pos="9586913" algn="l"/>
                <a:tab pos="10237788" algn="l"/>
              </a:tabLst>
            </a:pPr>
            <a:r>
              <a:rPr lang="en-GB" sz="2000" b="1">
                <a:solidFill>
                  <a:srgbClr val="FF0000"/>
                </a:solidFill>
              </a:rPr>
              <a:t>ALMA: </a:t>
            </a:r>
            <a:r>
              <a:rPr lang="fr-FR" sz="2000" b="1"/>
              <a:t> </a:t>
            </a:r>
            <a:r>
              <a:rPr lang="fr-FR" sz="2000" b="1">
                <a:solidFill>
                  <a:srgbClr val="FF0000"/>
                </a:solidFill>
              </a:rPr>
              <a:t>The Atacama Large Millimeter/submillimeter Array: 2012</a:t>
            </a:r>
            <a:r>
              <a:rPr lang="fr-FR" b="1"/>
              <a:t> </a:t>
            </a:r>
            <a:r>
              <a:rPr lang="en-GB" sz="2200" b="1">
                <a:solidFill>
                  <a:srgbClr val="000000"/>
                </a:solidFill>
              </a:rPr>
              <a:t> </a:t>
            </a:r>
          </a:p>
        </p:txBody>
      </p:sp>
      <p:sp>
        <p:nvSpPr>
          <p:cNvPr id="16390" name="Text Box 7"/>
          <p:cNvSpPr txBox="1">
            <a:spLocks noChangeArrowheads="1"/>
          </p:cNvSpPr>
          <p:nvPr/>
        </p:nvSpPr>
        <p:spPr bwMode="auto">
          <a:xfrm>
            <a:off x="539750" y="4437063"/>
            <a:ext cx="8604250" cy="26511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0" tIns="0" rIns="0" bIns="0">
            <a:spAutoFit/>
          </a:bodyPr>
          <a:lstStyle/>
          <a:p>
            <a:pPr marL="455613" lvl="1" indent="-390525" defTabSz="414338" hangingPunct="0">
              <a:lnSpc>
                <a:spcPct val="87000"/>
              </a:lnSpc>
              <a:buClr>
                <a:srgbClr val="99284C"/>
              </a:buClr>
              <a:buSzPct val="75000"/>
              <a:buFont typeface="Wingdings" pitchFamily="2" charset="2"/>
              <a:buNone/>
              <a:tabLst>
                <a:tab pos="455613" algn="l"/>
                <a:tab pos="1106488" algn="l"/>
                <a:tab pos="1758950" algn="l"/>
                <a:tab pos="2409825" algn="l"/>
                <a:tab pos="3062288" algn="l"/>
                <a:tab pos="3714750" algn="l"/>
                <a:tab pos="4367213" algn="l"/>
                <a:tab pos="5019675" algn="l"/>
                <a:tab pos="5672138" algn="l"/>
                <a:tab pos="6324600" algn="l"/>
                <a:tab pos="6977063" algn="l"/>
                <a:tab pos="7629525" algn="l"/>
                <a:tab pos="8281988" algn="l"/>
                <a:tab pos="8934450" algn="l"/>
                <a:tab pos="9586913" algn="l"/>
                <a:tab pos="10237788" algn="l"/>
              </a:tabLst>
            </a:pPr>
            <a:r>
              <a:rPr lang="en-GB" sz="2000" b="1">
                <a:solidFill>
                  <a:srgbClr val="FF0000"/>
                </a:solidFill>
              </a:rPr>
              <a:t>Herschel/HIFI: heterodyne spectrometer for the FIR: april 2009-2012</a:t>
            </a:r>
          </a:p>
        </p:txBody>
      </p:sp>
      <p:pic>
        <p:nvPicPr>
          <p:cNvPr id="16391" name="Picture 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1188" y="1989138"/>
            <a:ext cx="2862262" cy="2112962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pic>
        <p:nvPicPr>
          <p:cNvPr id="16392" name="Picture 1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4213" y="4797425"/>
            <a:ext cx="2695575" cy="186690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</p:pic>
      <p:sp>
        <p:nvSpPr>
          <p:cNvPr id="16393" name="Text Box 12"/>
          <p:cNvSpPr txBox="1">
            <a:spLocks noChangeArrowheads="1"/>
          </p:cNvSpPr>
          <p:nvPr/>
        </p:nvSpPr>
        <p:spPr bwMode="auto">
          <a:xfrm>
            <a:off x="3676650" y="2060575"/>
            <a:ext cx="4578350" cy="2289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b="1">
                <a:solidFill>
                  <a:srgbClr val="0066FF"/>
                </a:solidFill>
              </a:rPr>
              <a:t>400μm to 3mm (84 to 720 GHz): </a:t>
            </a:r>
          </a:p>
          <a:p>
            <a:endParaRPr lang="fr-FR" b="1"/>
          </a:p>
          <a:p>
            <a:r>
              <a:rPr lang="fr-FR" b="1"/>
              <a:t>84-116, 211-275, 275-370, 602-720 GHz</a:t>
            </a:r>
          </a:p>
          <a:p>
            <a:endParaRPr lang="fr-FR" b="1"/>
          </a:p>
          <a:p>
            <a:r>
              <a:rPr lang="fr-FR" b="1"/>
              <a:t>64 antenna of 12m (extended on 18.5km)</a:t>
            </a:r>
          </a:p>
          <a:p>
            <a:endParaRPr lang="fr-FR" b="1"/>
          </a:p>
          <a:p>
            <a:r>
              <a:rPr lang="fr-FR" b="1"/>
              <a:t>High Sensitivity, high spatial resolution,</a:t>
            </a:r>
          </a:p>
          <a:p>
            <a:r>
              <a:rPr lang="fr-FR" b="1"/>
              <a:t>spectral resolution: a few MHz- kHz</a:t>
            </a:r>
          </a:p>
        </p:txBody>
      </p:sp>
      <p:sp>
        <p:nvSpPr>
          <p:cNvPr id="16394" name="Text Box 16"/>
          <p:cNvSpPr txBox="1">
            <a:spLocks noChangeArrowheads="1"/>
          </p:cNvSpPr>
          <p:nvPr/>
        </p:nvSpPr>
        <p:spPr bwMode="auto">
          <a:xfrm>
            <a:off x="3708400" y="5157788"/>
            <a:ext cx="5435600" cy="915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0066FF"/>
                </a:solidFill>
              </a:rPr>
              <a:t>480-1250 GHz , 1410-1910 GHz:</a:t>
            </a:r>
            <a:endParaRPr lang="fr-FR"/>
          </a:p>
          <a:p>
            <a:endParaRPr lang="fr-FR"/>
          </a:p>
          <a:p>
            <a:r>
              <a:rPr lang="fr-FR" b="1"/>
              <a:t>High spectral resolution  &lt; 1 MHz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166688" y="620713"/>
            <a:ext cx="9310688" cy="6237287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18435" name="Rectangle 5"/>
          <p:cNvSpPr>
            <a:spLocks noChangeArrowheads="1"/>
          </p:cNvSpPr>
          <p:nvPr/>
        </p:nvSpPr>
        <p:spPr bwMode="auto">
          <a:xfrm>
            <a:off x="4859338" y="4411663"/>
            <a:ext cx="4572000" cy="24463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200" b="1">
                <a:solidFill>
                  <a:srgbClr val="FF0000"/>
                </a:solidFill>
              </a:rPr>
              <a:t>ABOUT 150 MOLECULES</a:t>
            </a:r>
          </a:p>
          <a:p>
            <a:endParaRPr lang="fr-FR" sz="2200" b="1">
              <a:solidFill>
                <a:srgbClr val="FF0000"/>
              </a:solidFill>
            </a:endParaRPr>
          </a:p>
          <a:p>
            <a:r>
              <a:rPr lang="fr-FR" sz="2200" b="1">
                <a:solidFill>
                  <a:srgbClr val="FF0000"/>
                </a:solidFill>
              </a:rPr>
              <a:t>MANY WERE DETECTED</a:t>
            </a:r>
          </a:p>
          <a:p>
            <a:endParaRPr lang="fr-FR" sz="2200" b="1">
              <a:solidFill>
                <a:srgbClr val="FF0000"/>
              </a:solidFill>
            </a:endParaRPr>
          </a:p>
          <a:p>
            <a:r>
              <a:rPr lang="fr-FR" sz="2200" b="1">
                <a:solidFill>
                  <a:srgbClr val="FF0000"/>
                </a:solidFill>
              </a:rPr>
              <a:t>THANKS LABORATORY</a:t>
            </a:r>
          </a:p>
          <a:p>
            <a:endParaRPr lang="fr-FR" sz="2200" b="1">
              <a:solidFill>
                <a:srgbClr val="FF0000"/>
              </a:solidFill>
            </a:endParaRPr>
          </a:p>
          <a:p>
            <a:r>
              <a:rPr lang="fr-FR" sz="2200" b="1">
                <a:solidFill>
                  <a:srgbClr val="FF0000"/>
                </a:solidFill>
              </a:rPr>
              <a:t>WORK!</a:t>
            </a:r>
          </a:p>
        </p:txBody>
      </p:sp>
      <p:sp>
        <p:nvSpPr>
          <p:cNvPr id="18436" name="Text Box 6"/>
          <p:cNvSpPr txBox="1">
            <a:spLocks noChangeArrowheads="1"/>
          </p:cNvSpPr>
          <p:nvPr/>
        </p:nvSpPr>
        <p:spPr bwMode="auto">
          <a:xfrm>
            <a:off x="-92075" y="15875"/>
            <a:ext cx="8432800" cy="58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fr-FR" sz="1600" b="1"/>
              <a:t>Molecules in the Interstellar Medium or Circumstellar Shells : 02/2009</a:t>
            </a:r>
          </a:p>
          <a:p>
            <a:pPr algn="ctr"/>
            <a:r>
              <a:rPr lang="fr-FR" sz="1600" b="1"/>
              <a:t>CDMS : Cologne Data base </a:t>
            </a:r>
            <a:r>
              <a:rPr lang="en-US" sz="1600" b="1"/>
              <a:t>http://www.astro.uni-koeln.de/site/vorhersagen/molecules</a:t>
            </a:r>
            <a:endParaRPr lang="fr-FR" sz="1600" b="1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Picture 2"/>
          <p:cNvPicPr>
            <a:picLocks noGrp="1" noChangeAspect="1" noChangeArrowheads="1"/>
          </p:cNvPicPr>
          <p:nvPr>
            <p:ph type="body" idx="4294967295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0"/>
            <a:ext cx="9144000" cy="4797425"/>
          </a:xfrm>
        </p:spPr>
      </p:pic>
      <p:sp>
        <p:nvSpPr>
          <p:cNvPr id="31747" name="Text Box 3"/>
          <p:cNvSpPr txBox="1">
            <a:spLocks noChangeArrowheads="1"/>
          </p:cNvSpPr>
          <p:nvPr/>
        </p:nvSpPr>
        <p:spPr bwMode="auto">
          <a:xfrm>
            <a:off x="161925" y="4916488"/>
            <a:ext cx="8899525" cy="192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fr-FR" sz="2000" b="1"/>
              <a:t>Sgr B2(N) relative abundances of </a:t>
            </a:r>
          </a:p>
          <a:p>
            <a:r>
              <a:rPr lang="fr-FR" sz="2000" b="1"/>
              <a:t>(acetic acid) : (glycolaldehyde) : (methyl formate)   1 : 4 : 26, </a:t>
            </a:r>
          </a:p>
          <a:p>
            <a:r>
              <a:rPr lang="fr-FR" sz="2000" b="1"/>
              <a:t>consistent with the observed preference for C-O-C backbone structures </a:t>
            </a:r>
          </a:p>
          <a:p>
            <a:r>
              <a:rPr lang="fr-FR" sz="2000" b="1"/>
              <a:t>in complex interstellar molecules</a:t>
            </a:r>
            <a:r>
              <a:rPr lang="fr-FR" b="1"/>
              <a:t>.</a:t>
            </a:r>
            <a:r>
              <a:rPr lang="fr-FR"/>
              <a:t> </a:t>
            </a:r>
          </a:p>
          <a:p>
            <a:endParaRPr lang="fr-FR" sz="2000" b="1"/>
          </a:p>
          <a:p>
            <a:r>
              <a:rPr lang="fr-FR" sz="2000" b="1"/>
              <a:t>BUT Remijan et al found a ratio CH</a:t>
            </a:r>
            <a:r>
              <a:rPr lang="fr-FR" sz="2000" b="1" baseline="-25000"/>
              <a:t>3</a:t>
            </a:r>
            <a:r>
              <a:rPr lang="fr-FR" sz="2000" b="1"/>
              <a:t>COOH/HCOOCH</a:t>
            </a:r>
            <a:r>
              <a:rPr lang="fr-FR" sz="2000" b="1" baseline="-25000"/>
              <a:t>3</a:t>
            </a:r>
            <a:r>
              <a:rPr lang="fr-FR" sz="2000" b="1"/>
              <a:t> 3.3 × 10</a:t>
            </a:r>
            <a:r>
              <a:rPr lang="fr-FR" sz="2000" b="1" baseline="30000"/>
              <a:t>-2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ChangeArrowheads="1"/>
          </p:cNvSpPr>
          <p:nvPr/>
        </p:nvSpPr>
        <p:spPr bwMode="auto">
          <a:xfrm>
            <a:off x="755650" y="260350"/>
            <a:ext cx="7772400" cy="11430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>
            <a:outerShdw dist="13470" dir="2700000" algn="ctr" rotWithShape="0">
              <a:schemeClr val="bg2"/>
            </a:outerShdw>
          </a:effectLst>
        </p:spPr>
        <p:txBody>
          <a:bodyPr lIns="90488" tIns="44450" rIns="90488" bIns="44450" anchor="ctr"/>
          <a:lstStyle/>
          <a:p>
            <a:pPr algn="ctr" eaLnBrk="0" hangingPunct="0">
              <a:defRPr/>
            </a:pPr>
            <a:endParaRPr lang="fr-FR" sz="3200">
              <a:solidFill>
                <a:schemeClr val="tx2"/>
              </a:solidFill>
            </a:endParaRP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250825" y="1484313"/>
            <a:ext cx="3810000" cy="39512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lnSpc>
                <a:spcPct val="175000"/>
              </a:lnSpc>
              <a:spcBef>
                <a:spcPct val="20000"/>
              </a:spcBef>
            </a:pPr>
            <a:endParaRPr lang="fr-FR" sz="2000">
              <a:latin typeface="Times New Roman" pitchFamily="18" charset="0"/>
            </a:endParaRP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4067175" y="1484313"/>
            <a:ext cx="4859338" cy="431006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lIns="90488" tIns="44450" rIns="90488" bIns="44450"/>
          <a:lstStyle/>
          <a:p>
            <a:pPr marL="342900" indent="-342900" eaLnBrk="0" hangingPunct="0">
              <a:lnSpc>
                <a:spcPct val="175000"/>
              </a:lnSpc>
              <a:spcBef>
                <a:spcPct val="20000"/>
              </a:spcBef>
            </a:pPr>
            <a:endParaRPr lang="fr-FR" sz="2000"/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539750" y="63500"/>
            <a:ext cx="85772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400" b="1">
                <a:solidFill>
                  <a:srgbClr val="FF3300"/>
                </a:solidFill>
              </a:rPr>
              <a:t>ACETIC ACID CH</a:t>
            </a:r>
            <a:r>
              <a:rPr lang="fr-FR" sz="2400" b="1" baseline="-25000">
                <a:solidFill>
                  <a:srgbClr val="FF3300"/>
                </a:solidFill>
              </a:rPr>
              <a:t>3</a:t>
            </a:r>
            <a:r>
              <a:rPr lang="fr-FR" sz="2400" b="1">
                <a:solidFill>
                  <a:srgbClr val="FF3300"/>
                </a:solidFill>
              </a:rPr>
              <a:t>COOH : a much lower barrier case</a:t>
            </a:r>
          </a:p>
        </p:txBody>
      </p:sp>
      <p:sp>
        <p:nvSpPr>
          <p:cNvPr id="32774" name="Text Box 6"/>
          <p:cNvSpPr txBox="1">
            <a:spLocks noChangeArrowheads="1"/>
          </p:cNvSpPr>
          <p:nvPr/>
        </p:nvSpPr>
        <p:spPr bwMode="auto">
          <a:xfrm>
            <a:off x="4284663" y="4005263"/>
            <a:ext cx="4535487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>
                <a:solidFill>
                  <a:srgbClr val="0066FF"/>
                </a:solidFill>
              </a:rPr>
              <a:t>First detection of acetic acid in Sgr B2</a:t>
            </a:r>
            <a:r>
              <a:rPr lang="fr-FR" b="1"/>
              <a:t>: </a:t>
            </a:r>
          </a:p>
          <a:p>
            <a:pPr algn="ctr"/>
            <a:endParaRPr lang="fr-FR" b="1"/>
          </a:p>
          <a:p>
            <a:pPr algn="ctr"/>
            <a:r>
              <a:rPr lang="fr-FR" b="1"/>
              <a:t>Mehringer et al 1997 (4 lines detected)</a:t>
            </a:r>
          </a:p>
          <a:p>
            <a:pPr algn="ctr"/>
            <a:r>
              <a:rPr lang="fr-FR" b="1"/>
              <a:t>in the comets  : Crovisier et al 2001</a:t>
            </a:r>
          </a:p>
        </p:txBody>
      </p:sp>
      <p:pic>
        <p:nvPicPr>
          <p:cNvPr id="32775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549275"/>
            <a:ext cx="2663825" cy="187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6" name="Text Box 8"/>
          <p:cNvSpPr txBox="1">
            <a:spLocks noChangeArrowheads="1"/>
          </p:cNvSpPr>
          <p:nvPr/>
        </p:nvSpPr>
        <p:spPr bwMode="auto">
          <a:xfrm>
            <a:off x="2916238" y="476250"/>
            <a:ext cx="6227762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ct val="145000"/>
              </a:lnSpc>
            </a:pPr>
            <a:r>
              <a:rPr lang="fr-FR" sz="1600" b="1" dirty="0" err="1"/>
              <a:t>Barrier</a:t>
            </a:r>
            <a:r>
              <a:rPr lang="fr-FR" sz="1600" b="1" dirty="0"/>
              <a:t> </a:t>
            </a:r>
            <a:r>
              <a:rPr lang="fr-FR" sz="1600" b="1" dirty="0" err="1"/>
              <a:t>Heigth</a:t>
            </a:r>
            <a:r>
              <a:rPr lang="fr-FR" sz="1600" b="1" dirty="0"/>
              <a:t> V</a:t>
            </a:r>
            <a:r>
              <a:rPr lang="fr-FR" sz="1600" b="1" baseline="-25000" dirty="0"/>
              <a:t>3</a:t>
            </a:r>
            <a:r>
              <a:rPr lang="fr-FR" sz="1600" b="1" dirty="0"/>
              <a:t> = 160 cm</a:t>
            </a:r>
            <a:r>
              <a:rPr lang="fr-FR" sz="1600" b="1" baseline="30000" dirty="0"/>
              <a:t>-1, </a:t>
            </a:r>
            <a:r>
              <a:rPr lang="fr-FR" sz="1600" b="1" dirty="0"/>
              <a:t> s = 4V</a:t>
            </a:r>
            <a:r>
              <a:rPr lang="fr-FR" sz="1600" b="1" baseline="-25000" dirty="0"/>
              <a:t>3</a:t>
            </a:r>
            <a:r>
              <a:rPr lang="fr-FR" sz="1600" b="1" dirty="0"/>
              <a:t>/9F = 13</a:t>
            </a:r>
            <a:endParaRPr lang="fr-FR" sz="1600" b="1" baseline="30000" dirty="0"/>
          </a:p>
          <a:p>
            <a:pPr>
              <a:lnSpc>
                <a:spcPct val="145000"/>
              </a:lnSpc>
            </a:pPr>
            <a:r>
              <a:rPr lang="fr-FR" sz="1600" b="1" dirty="0" err="1">
                <a:solidFill>
                  <a:srgbClr val="0066FF"/>
                </a:solidFill>
              </a:rPr>
              <a:t>Ilyushin</a:t>
            </a:r>
            <a:r>
              <a:rPr lang="fr-FR" sz="1600" b="1" dirty="0">
                <a:solidFill>
                  <a:srgbClr val="0066FF"/>
                </a:solidFill>
              </a:rPr>
              <a:t> (Kharkov), Lovas, </a:t>
            </a:r>
            <a:r>
              <a:rPr lang="fr-FR" sz="1600" b="1" dirty="0" err="1">
                <a:solidFill>
                  <a:srgbClr val="0066FF"/>
                </a:solidFill>
              </a:rPr>
              <a:t>Hougen</a:t>
            </a:r>
            <a:r>
              <a:rPr lang="fr-FR" sz="1600" b="1" dirty="0">
                <a:solidFill>
                  <a:srgbClr val="0066FF"/>
                </a:solidFill>
              </a:rPr>
              <a:t> (NIST, USA), </a:t>
            </a:r>
            <a:r>
              <a:rPr lang="fr-FR" sz="1600" b="1" dirty="0" err="1">
                <a:solidFill>
                  <a:srgbClr val="0066FF"/>
                </a:solidFill>
              </a:rPr>
              <a:t>Demaison</a:t>
            </a:r>
            <a:r>
              <a:rPr lang="fr-FR" sz="1600" b="1" dirty="0">
                <a:solidFill>
                  <a:srgbClr val="0066FF"/>
                </a:solidFill>
              </a:rPr>
              <a:t> </a:t>
            </a:r>
          </a:p>
          <a:p>
            <a:pPr>
              <a:lnSpc>
                <a:spcPct val="145000"/>
              </a:lnSpc>
            </a:pPr>
            <a:r>
              <a:rPr lang="fr-FR" sz="1600" b="1" dirty="0">
                <a:solidFill>
                  <a:srgbClr val="0066FF"/>
                </a:solidFill>
              </a:rPr>
              <a:t>(Lille):</a:t>
            </a:r>
            <a:r>
              <a:rPr lang="fr-FR" sz="1600" b="1" dirty="0"/>
              <a:t>	Fit of about 3800 </a:t>
            </a:r>
            <a:r>
              <a:rPr lang="fr-FR" sz="1600" b="1" dirty="0" err="1"/>
              <a:t>lines</a:t>
            </a:r>
            <a:r>
              <a:rPr lang="fr-FR" sz="1600" b="1" dirty="0"/>
              <a:t> up to J = 30</a:t>
            </a:r>
          </a:p>
          <a:p>
            <a:pPr>
              <a:lnSpc>
                <a:spcPct val="115000"/>
              </a:lnSpc>
            </a:pPr>
            <a:r>
              <a:rPr lang="en-US" sz="1600" dirty="0"/>
              <a:t>J. Mol. </a:t>
            </a:r>
            <a:r>
              <a:rPr lang="en-US" sz="1600" dirty="0" err="1"/>
              <a:t>Spectrosc</a:t>
            </a:r>
            <a:r>
              <a:rPr lang="en-US" sz="1600" dirty="0"/>
              <a:t>. 205, 286-303 (2001) </a:t>
            </a:r>
          </a:p>
          <a:p>
            <a:pPr>
              <a:lnSpc>
                <a:spcPct val="115000"/>
              </a:lnSpc>
            </a:pPr>
            <a:r>
              <a:rPr lang="en-US" sz="1600" dirty="0"/>
              <a:t>J. Mol. </a:t>
            </a:r>
            <a:r>
              <a:rPr lang="en-US" sz="1600" dirty="0" err="1"/>
              <a:t>Spectrosc</a:t>
            </a:r>
            <a:r>
              <a:rPr lang="en-US" sz="1600" dirty="0"/>
              <a:t>., 220, 170-186 (2003)</a:t>
            </a:r>
            <a:endParaRPr lang="fr-FR" sz="1600" dirty="0"/>
          </a:p>
          <a:p>
            <a:pPr>
              <a:lnSpc>
                <a:spcPct val="145000"/>
              </a:lnSpc>
            </a:pPr>
            <a:r>
              <a:rPr lang="fr-FR" b="1" dirty="0">
                <a:solidFill>
                  <a:srgbClr val="009900"/>
                </a:solidFill>
              </a:rPr>
              <a:t>Atlas of </a:t>
            </a:r>
            <a:r>
              <a:rPr lang="fr-FR" b="1" dirty="0" err="1">
                <a:solidFill>
                  <a:srgbClr val="009900"/>
                </a:solidFill>
              </a:rPr>
              <a:t>lines</a:t>
            </a:r>
            <a:r>
              <a:rPr lang="fr-FR" b="1" dirty="0">
                <a:solidFill>
                  <a:srgbClr val="009900"/>
                </a:solidFill>
              </a:rPr>
              <a:t> up to 400 GHz, JPCRD (2008)</a:t>
            </a:r>
          </a:p>
        </p:txBody>
      </p:sp>
      <p:sp>
        <p:nvSpPr>
          <p:cNvPr id="32777" name="Rectangle 9"/>
          <p:cNvSpPr>
            <a:spLocks noChangeArrowheads="1"/>
          </p:cNvSpPr>
          <p:nvPr/>
        </p:nvSpPr>
        <p:spPr bwMode="auto">
          <a:xfrm>
            <a:off x="3995738" y="2708275"/>
            <a:ext cx="4859337" cy="146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/>
              <a:t>-isomer of HCOOCH</a:t>
            </a:r>
            <a:r>
              <a:rPr lang="fr-FR" b="1" baseline="-25000"/>
              <a:t>3</a:t>
            </a:r>
            <a:r>
              <a:rPr lang="fr-FR" b="1"/>
              <a:t> et de CH</a:t>
            </a:r>
            <a:r>
              <a:rPr lang="fr-FR" b="1" baseline="-25000"/>
              <a:t>2</a:t>
            </a:r>
            <a:r>
              <a:rPr lang="fr-FR" b="1"/>
              <a:t>OHCHO</a:t>
            </a:r>
          </a:p>
          <a:p>
            <a:pPr algn="ctr"/>
            <a:r>
              <a:rPr lang="fr-FR" b="1"/>
              <a:t>-involved in the </a:t>
            </a:r>
            <a:r>
              <a:rPr lang="fr-FR" b="1">
                <a:solidFill>
                  <a:srgbClr val="FF0000"/>
                </a:solidFill>
              </a:rPr>
              <a:t>glycine synthesis</a:t>
            </a:r>
            <a:r>
              <a:rPr lang="fr-FR" b="1"/>
              <a:t> in the lab</a:t>
            </a:r>
          </a:p>
          <a:p>
            <a:pPr algn="ctr"/>
            <a:endParaRPr lang="fr-FR" b="1"/>
          </a:p>
          <a:p>
            <a:pPr algn="ctr"/>
            <a:endParaRPr lang="fr-FR" b="1"/>
          </a:p>
        </p:txBody>
      </p:sp>
      <p:pic>
        <p:nvPicPr>
          <p:cNvPr id="32778" name="Picture 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2636838"/>
            <a:ext cx="4032250" cy="4076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2779" name="Rectangle 11"/>
          <p:cNvSpPr>
            <a:spLocks noChangeArrowheads="1"/>
          </p:cNvSpPr>
          <p:nvPr/>
        </p:nvSpPr>
        <p:spPr bwMode="auto">
          <a:xfrm>
            <a:off x="4211638" y="5445125"/>
            <a:ext cx="4572000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b="1"/>
              <a:t>Observed Spectrum of Sgr B2 , hot cores </a:t>
            </a:r>
          </a:p>
          <a:p>
            <a:pPr algn="ctr"/>
            <a:r>
              <a:rPr lang="fr-FR" b="1"/>
              <a:t>Remijan et al., ApJ, 576, 264-273, (2002)</a:t>
            </a:r>
          </a:p>
          <a:p>
            <a:pPr algn="ctr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84213" y="277813"/>
            <a:ext cx="8002587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fr-FR" sz="3800" smtClean="0"/>
              <a:t>HCOOCH</a:t>
            </a:r>
            <a:r>
              <a:rPr lang="fr-FR" sz="3800" baseline="-25000" smtClean="0"/>
              <a:t>3</a:t>
            </a:r>
            <a:r>
              <a:rPr lang="fr-FR" sz="3800" smtClean="0"/>
              <a:t> </a:t>
            </a:r>
            <a:br>
              <a:rPr lang="fr-FR" sz="3800" smtClean="0"/>
            </a:br>
            <a:r>
              <a:rPr lang="fr-FR" sz="3800" smtClean="0"/>
              <a:t>and isotopologues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684213" y="2492375"/>
            <a:ext cx="77724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fr-FR" u="sng" baseline="30000" smtClean="0"/>
              <a:t>12</a:t>
            </a:r>
            <a:r>
              <a:rPr lang="fr-FR" u="sng" smtClean="0"/>
              <a:t>HCOO</a:t>
            </a:r>
            <a:r>
              <a:rPr lang="fr-FR" u="sng" baseline="30000" smtClean="0"/>
              <a:t>12</a:t>
            </a:r>
            <a:r>
              <a:rPr lang="fr-FR" u="sng" smtClean="0"/>
              <a:t>CH</a:t>
            </a:r>
            <a:r>
              <a:rPr lang="fr-FR" u="sng" baseline="-25000" smtClean="0"/>
              <a:t>3</a:t>
            </a:r>
            <a:r>
              <a:rPr lang="fr-FR" smtClean="0"/>
              <a:t>:</a:t>
            </a:r>
          </a:p>
          <a:p>
            <a:pPr eaLnBrk="1" hangingPunct="1"/>
            <a:r>
              <a:rPr lang="fr-FR" sz="2600" smtClean="0"/>
              <a:t>-About </a:t>
            </a:r>
            <a:r>
              <a:rPr lang="fr-FR" sz="2600" smtClean="0">
                <a:solidFill>
                  <a:srgbClr val="FF0000"/>
                </a:solidFill>
              </a:rPr>
              <a:t>900 lines from v</a:t>
            </a:r>
            <a:r>
              <a:rPr lang="fr-FR" sz="2600" baseline="-25000" smtClean="0">
                <a:solidFill>
                  <a:srgbClr val="FF0000"/>
                </a:solidFill>
              </a:rPr>
              <a:t>t</a:t>
            </a:r>
            <a:r>
              <a:rPr lang="fr-FR" sz="2600" smtClean="0">
                <a:solidFill>
                  <a:srgbClr val="FF0000"/>
                </a:solidFill>
              </a:rPr>
              <a:t> = 0 detected</a:t>
            </a:r>
            <a:r>
              <a:rPr lang="fr-FR" sz="2600" smtClean="0"/>
              <a:t> in hot cores (Orion KL, Sgr B2(N), W51 e1/e2), low-mass-star-forming regions, comets. </a:t>
            </a:r>
          </a:p>
          <a:p>
            <a:pPr eaLnBrk="1" hangingPunct="1"/>
            <a:r>
              <a:rPr lang="fr-FR" sz="2600" smtClean="0"/>
              <a:t>About </a:t>
            </a:r>
            <a:r>
              <a:rPr lang="fr-FR" sz="2600" smtClean="0">
                <a:solidFill>
                  <a:srgbClr val="FF0000"/>
                </a:solidFill>
              </a:rPr>
              <a:t>80 detected in v</a:t>
            </a:r>
            <a:r>
              <a:rPr lang="fr-FR" sz="2600" baseline="-25000" smtClean="0">
                <a:solidFill>
                  <a:srgbClr val="FF0000"/>
                </a:solidFill>
              </a:rPr>
              <a:t>t</a:t>
            </a:r>
            <a:r>
              <a:rPr lang="fr-FR" sz="2600" smtClean="0">
                <a:solidFill>
                  <a:srgbClr val="FF0000"/>
                </a:solidFill>
              </a:rPr>
              <a:t> = 1</a:t>
            </a:r>
            <a:r>
              <a:rPr lang="fr-FR" sz="2600" smtClean="0"/>
              <a:t> (Demyk et al A&amp;A, 2008, </a:t>
            </a:r>
            <a:r>
              <a:rPr lang="en-US" sz="2600" smtClean="0"/>
              <a:t>Kobayashi et al </a:t>
            </a:r>
            <a:r>
              <a:rPr lang="en-US" sz="2600" i="1" smtClean="0"/>
              <a:t>Ap. J</a:t>
            </a:r>
            <a:r>
              <a:rPr lang="en-US" sz="2600" smtClean="0"/>
              <a:t>., </a:t>
            </a:r>
            <a:r>
              <a:rPr lang="en-US" sz="2600" b="1" smtClean="0"/>
              <a:t>657</a:t>
            </a:r>
            <a:r>
              <a:rPr lang="en-US" sz="2600" smtClean="0"/>
              <a:t>, L17 (2007)).</a:t>
            </a:r>
          </a:p>
          <a:p>
            <a:pPr eaLnBrk="1" hangingPunct="1"/>
            <a:r>
              <a:rPr lang="en-US" sz="2600" smtClean="0"/>
              <a:t>v</a:t>
            </a:r>
            <a:r>
              <a:rPr lang="en-US" sz="2600" baseline="-25000" smtClean="0"/>
              <a:t>t</a:t>
            </a:r>
            <a:r>
              <a:rPr lang="en-US" sz="2600" smtClean="0"/>
              <a:t> = 2 torsional state, Kobayashi et al</a:t>
            </a:r>
            <a:endParaRPr lang="fr-FR" sz="2600" smtClean="0"/>
          </a:p>
          <a:p>
            <a:pPr eaLnBrk="1" hangingPunct="1">
              <a:buFont typeface="Wingdings" pitchFamily="2" charset="2"/>
              <a:buNone/>
            </a:pPr>
            <a:endParaRPr lang="fr-FR" sz="2600" smtClean="0"/>
          </a:p>
        </p:txBody>
      </p:sp>
      <p:pic>
        <p:nvPicPr>
          <p:cNvPr id="33796" name="Picture 4" descr="figure_methylformate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5600" y="0"/>
            <a:ext cx="3514725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0" y="4508500"/>
            <a:ext cx="9144000" cy="976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fr-FR" sz="2000" b="1"/>
          </a:p>
          <a:p>
            <a:endParaRPr lang="fr-FR" sz="2000" b="1"/>
          </a:p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/>
          <p:cNvSpPr txBox="1">
            <a:spLocks noChangeArrowheads="1"/>
          </p:cNvSpPr>
          <p:nvPr/>
        </p:nvSpPr>
        <p:spPr bwMode="auto">
          <a:xfrm>
            <a:off x="0" y="0"/>
            <a:ext cx="9144000" cy="7008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200" b="1">
                <a:solidFill>
                  <a:srgbClr val="FF6600"/>
                </a:solidFill>
              </a:rPr>
              <a:t>Internal rotation of astrophysical molecules : microwave, (sub)-millimeter spectra of isotopic species of methyl formate</a:t>
            </a:r>
          </a:p>
          <a:p>
            <a:pPr algn="ctr"/>
            <a:r>
              <a:rPr lang="fr-FR" b="1">
                <a:solidFill>
                  <a:srgbClr val="FF6600"/>
                </a:solidFill>
              </a:rPr>
              <a:t>L. Margulès, Th Huet, J. Demaison, R. Motyenko, (Lille) and M. Carvajal, Huelva</a:t>
            </a:r>
          </a:p>
          <a:p>
            <a:pPr algn="ctr"/>
            <a:r>
              <a:rPr lang="fr-FR" b="1">
                <a:solidFill>
                  <a:srgbClr val="0066FF"/>
                </a:solidFill>
              </a:rPr>
              <a:t>Astrophysical detection: J. Cernicharo (madrid)</a:t>
            </a:r>
          </a:p>
          <a:p>
            <a:r>
              <a:rPr lang="fr-FR" sz="2400" b="1"/>
              <a:t>HCOOCH</a:t>
            </a:r>
            <a:r>
              <a:rPr lang="fr-FR" sz="2400" b="1" baseline="-25000"/>
              <a:t>3</a:t>
            </a:r>
            <a:r>
              <a:rPr lang="fr-FR" sz="2400" b="1"/>
              <a:t>, H</a:t>
            </a:r>
            <a:r>
              <a:rPr lang="fr-FR" sz="2400" b="1" baseline="30000"/>
              <a:t>13</a:t>
            </a:r>
            <a:r>
              <a:rPr lang="fr-FR" sz="2400" b="1"/>
              <a:t>COOCH</a:t>
            </a:r>
            <a:r>
              <a:rPr lang="fr-FR" sz="2400" b="1" baseline="-25000"/>
              <a:t>3</a:t>
            </a:r>
            <a:r>
              <a:rPr lang="fr-FR" sz="2400" b="1"/>
              <a:t>, </a:t>
            </a:r>
          </a:p>
          <a:p>
            <a:r>
              <a:rPr lang="fr-FR" sz="2400" b="1"/>
              <a:t>HCOO</a:t>
            </a:r>
            <a:r>
              <a:rPr lang="fr-FR" sz="2400" b="1" baseline="30000"/>
              <a:t>13</a:t>
            </a:r>
            <a:r>
              <a:rPr lang="fr-FR" sz="2400" b="1"/>
              <a:t>CH</a:t>
            </a:r>
            <a:r>
              <a:rPr lang="fr-FR" sz="2400" b="1" baseline="-25000"/>
              <a:t>3</a:t>
            </a:r>
            <a:r>
              <a:rPr lang="fr-FR" sz="2400" b="1"/>
              <a:t>, DCOOCH</a:t>
            </a:r>
            <a:r>
              <a:rPr lang="fr-FR" sz="2400" b="1" baseline="-25000"/>
              <a:t>3</a:t>
            </a:r>
            <a:r>
              <a:rPr lang="fr-FR" sz="2400" b="1"/>
              <a:t>,</a:t>
            </a:r>
          </a:p>
          <a:p>
            <a:r>
              <a:rPr lang="fr-FR" sz="2400" b="1"/>
              <a:t>HC</a:t>
            </a:r>
            <a:r>
              <a:rPr lang="fr-FR" sz="2400" b="1" baseline="30000"/>
              <a:t>18</a:t>
            </a:r>
            <a:r>
              <a:rPr lang="fr-FR" sz="2400" b="1"/>
              <a:t>OOCH</a:t>
            </a:r>
            <a:r>
              <a:rPr lang="fr-FR" sz="2400" b="1" baseline="-25000"/>
              <a:t>3</a:t>
            </a:r>
            <a:r>
              <a:rPr lang="fr-FR" sz="2400" b="1"/>
              <a:t>, HCO</a:t>
            </a:r>
            <a:r>
              <a:rPr lang="fr-FR" sz="2400" b="1" baseline="30000"/>
              <a:t>18</a:t>
            </a:r>
            <a:r>
              <a:rPr lang="fr-FR" sz="2400" b="1"/>
              <a:t>OCH</a:t>
            </a:r>
            <a:r>
              <a:rPr lang="fr-FR" sz="2400" b="1" baseline="-25000"/>
              <a:t>3</a:t>
            </a:r>
            <a:endParaRPr lang="fr-FR" sz="2400" b="1"/>
          </a:p>
          <a:p>
            <a:endParaRPr lang="fr-FR" sz="2400" b="1"/>
          </a:p>
          <a:p>
            <a:r>
              <a:rPr lang="fr-FR" sz="2400" b="1"/>
              <a:t> </a:t>
            </a:r>
            <a:r>
              <a:rPr lang="fr-FR" sz="2400"/>
              <a:t>Astrophysical interest </a:t>
            </a:r>
          </a:p>
          <a:p>
            <a:r>
              <a:rPr lang="fr-FR" sz="2000"/>
              <a:t>(ALMA, Herschel</a:t>
            </a:r>
            <a:r>
              <a:rPr lang="fr-FR" sz="2000" b="1"/>
              <a:t>)</a:t>
            </a:r>
          </a:p>
          <a:p>
            <a:pPr>
              <a:buFontTx/>
              <a:buChar char="-"/>
            </a:pPr>
            <a:r>
              <a:rPr lang="fr-FR" b="1"/>
              <a:t>MF formation from</a:t>
            </a:r>
          </a:p>
          <a:p>
            <a:r>
              <a:rPr lang="fr-FR" b="1"/>
              <a:t> H</a:t>
            </a:r>
            <a:r>
              <a:rPr lang="fr-FR" b="1" baseline="-25000"/>
              <a:t>2</a:t>
            </a:r>
            <a:r>
              <a:rPr lang="fr-FR" b="1"/>
              <a:t>CO and CH3OH </a:t>
            </a:r>
          </a:p>
          <a:p>
            <a:endParaRPr lang="fr-FR" b="1"/>
          </a:p>
          <a:p>
            <a:pPr>
              <a:buFontTx/>
              <a:buChar char="-"/>
            </a:pPr>
            <a:r>
              <a:rPr lang="fr-FR" b="1"/>
              <a:t> to get rid of unidentified lines </a:t>
            </a:r>
          </a:p>
          <a:p>
            <a:r>
              <a:rPr lang="fr-FR" b="1"/>
              <a:t>in the surveys</a:t>
            </a:r>
          </a:p>
          <a:p>
            <a:endParaRPr lang="fr-FR" b="1"/>
          </a:p>
          <a:p>
            <a:pPr>
              <a:buFontTx/>
              <a:buChar char="-"/>
            </a:pPr>
            <a:r>
              <a:rPr lang="fr-FR" b="1"/>
              <a:t>To determine isotopic</a:t>
            </a:r>
          </a:p>
          <a:p>
            <a:r>
              <a:rPr lang="fr-FR" b="1"/>
              <a:t>ratios</a:t>
            </a:r>
          </a:p>
          <a:p>
            <a:r>
              <a:rPr lang="fr-FR" sz="1600" b="1">
                <a:solidFill>
                  <a:srgbClr val="FF0000"/>
                </a:solidFill>
              </a:rPr>
              <a:t>Our prediction has allowed the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fr-FR" sz="1600" b="1">
                <a:solidFill>
                  <a:srgbClr val="FF0000"/>
                </a:solidFill>
              </a:rPr>
              <a:t> first detection of 460 lines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fr-FR" sz="1600" b="1">
                <a:solidFill>
                  <a:srgbClr val="FF0000"/>
                </a:solidFill>
              </a:rPr>
              <a:t> 13C1 and 13C2 methyl formate in</a:t>
            </a:r>
          </a:p>
          <a:p>
            <a:pPr>
              <a:spcBef>
                <a:spcPct val="20000"/>
              </a:spcBef>
              <a:buClr>
                <a:schemeClr val="folHlink"/>
              </a:buClr>
              <a:buSzPct val="90000"/>
              <a:buFont typeface="Wingdings" pitchFamily="2" charset="2"/>
              <a:buNone/>
            </a:pPr>
            <a:r>
              <a:rPr lang="fr-FR" sz="1600" b="1">
                <a:solidFill>
                  <a:srgbClr val="FF0000"/>
                </a:solidFill>
              </a:rPr>
              <a:t> Orion !</a:t>
            </a:r>
          </a:p>
          <a:p>
            <a:endParaRPr lang="fr-FR" sz="1600" b="1"/>
          </a:p>
        </p:txBody>
      </p:sp>
      <p:pic>
        <p:nvPicPr>
          <p:cNvPr id="37891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5375" y="1341438"/>
            <a:ext cx="5508625" cy="551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2" name="Rectangle 5"/>
          <p:cNvSpPr>
            <a:spLocks noChangeArrowheads="1"/>
          </p:cNvSpPr>
          <p:nvPr/>
        </p:nvSpPr>
        <p:spPr bwMode="auto">
          <a:xfrm>
            <a:off x="5148262" y="6491288"/>
            <a:ext cx="3744218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fr-FR" sz="1600" b="1" dirty="0" err="1" smtClean="0">
                <a:solidFill>
                  <a:srgbClr val="0000FF"/>
                </a:solidFill>
              </a:rPr>
              <a:t>Carvajal</a:t>
            </a:r>
            <a:r>
              <a:rPr lang="fr-FR" sz="1600" b="1" dirty="0" smtClean="0">
                <a:solidFill>
                  <a:srgbClr val="0000FF"/>
                </a:solidFill>
              </a:rPr>
              <a:t>, </a:t>
            </a:r>
            <a:r>
              <a:rPr lang="fr-FR" sz="1600" b="1" dirty="0" err="1" smtClean="0">
                <a:solidFill>
                  <a:srgbClr val="0000FF"/>
                </a:solidFill>
              </a:rPr>
              <a:t>Kleiner</a:t>
            </a:r>
            <a:r>
              <a:rPr lang="fr-FR" sz="1600" b="1" dirty="0" smtClean="0">
                <a:solidFill>
                  <a:srgbClr val="0000FF"/>
                </a:solidFill>
              </a:rPr>
              <a:t> et al A&amp;A </a:t>
            </a:r>
            <a:r>
              <a:rPr lang="fr-FR" sz="1600" b="1" dirty="0">
                <a:solidFill>
                  <a:srgbClr val="0000FF"/>
                </a:solidFill>
              </a:rPr>
              <a:t>2009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/>
          <p:cNvSpPr txBox="1">
            <a:spLocks noChangeArrowheads="1"/>
          </p:cNvSpPr>
          <p:nvPr/>
        </p:nvSpPr>
        <p:spPr bwMode="auto">
          <a:xfrm>
            <a:off x="3203575" y="0"/>
            <a:ext cx="23241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>
                <a:solidFill>
                  <a:srgbClr val="FF3300"/>
                </a:solidFill>
              </a:rPr>
              <a:t>ACETAMIDE</a:t>
            </a:r>
          </a:p>
        </p:txBody>
      </p:sp>
      <p:sp>
        <p:nvSpPr>
          <p:cNvPr id="38915" name="Text Box 3"/>
          <p:cNvSpPr txBox="1">
            <a:spLocks noChangeArrowheads="1"/>
          </p:cNvSpPr>
          <p:nvPr/>
        </p:nvSpPr>
        <p:spPr bwMode="auto">
          <a:xfrm>
            <a:off x="3708400" y="0"/>
            <a:ext cx="5256213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fr-FR" sz="2000" b="1" dirty="0"/>
              <a:t>V</a:t>
            </a:r>
            <a:r>
              <a:rPr lang="fr-FR" sz="2000" b="1" baseline="-25000" dirty="0"/>
              <a:t>3</a:t>
            </a:r>
            <a:r>
              <a:rPr lang="fr-FR" sz="2000" b="1" dirty="0"/>
              <a:t> = 25 cm</a:t>
            </a:r>
            <a:r>
              <a:rPr lang="fr-FR" sz="2000" b="1" baseline="30000" dirty="0"/>
              <a:t>-1</a:t>
            </a:r>
          </a:p>
          <a:p>
            <a:pPr algn="ctr"/>
            <a:r>
              <a:rPr lang="fr-FR" sz="2000" b="1" dirty="0" smtClean="0"/>
              <a:t>Hyperfine (</a:t>
            </a:r>
            <a:r>
              <a:rPr lang="fr-FR" sz="2000" b="1" baseline="30000" dirty="0" smtClean="0"/>
              <a:t>14</a:t>
            </a:r>
            <a:r>
              <a:rPr lang="fr-FR" sz="2000" b="1" dirty="0" smtClean="0"/>
              <a:t>N) and </a:t>
            </a:r>
            <a:r>
              <a:rPr lang="fr-FR" sz="2000" b="1" dirty="0" err="1" smtClean="0"/>
              <a:t>internal</a:t>
            </a:r>
            <a:r>
              <a:rPr lang="fr-FR" sz="2000" b="1" dirty="0" smtClean="0"/>
              <a:t> rotation </a:t>
            </a:r>
          </a:p>
          <a:p>
            <a:pPr algn="ctr"/>
            <a:r>
              <a:rPr lang="fr-FR" sz="2000" b="1" dirty="0" err="1" smtClean="0"/>
              <a:t>splittings</a:t>
            </a:r>
            <a:r>
              <a:rPr lang="fr-FR" sz="2400" b="1" dirty="0" smtClean="0"/>
              <a:t> </a:t>
            </a:r>
            <a:endParaRPr lang="fr-FR" sz="2400" b="1" dirty="0"/>
          </a:p>
        </p:txBody>
      </p:sp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0" y="4843463"/>
            <a:ext cx="9144000" cy="1893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GB" b="1" dirty="0"/>
              <a:t>“Detection of </a:t>
            </a:r>
            <a:r>
              <a:rPr lang="en-GB" b="1" dirty="0" err="1"/>
              <a:t>Acetamide</a:t>
            </a:r>
            <a:r>
              <a:rPr lang="en-GB" b="1" dirty="0"/>
              <a:t> (CH</a:t>
            </a:r>
            <a:r>
              <a:rPr lang="en-GB" b="1" baseline="-25000" dirty="0"/>
              <a:t>3</a:t>
            </a:r>
            <a:r>
              <a:rPr lang="en-GB" b="1" dirty="0"/>
              <a:t>CONH</a:t>
            </a:r>
            <a:r>
              <a:rPr lang="en-GB" b="1" baseline="-25000" dirty="0"/>
              <a:t>2</a:t>
            </a:r>
            <a:r>
              <a:rPr lang="en-GB" b="1" dirty="0"/>
              <a:t>): </a:t>
            </a:r>
            <a:r>
              <a:rPr lang="en-GB" b="1" dirty="0">
                <a:solidFill>
                  <a:srgbClr val="0066FF"/>
                </a:solidFill>
              </a:rPr>
              <a:t>The largest Interstellar Molecule with a Peptide Bond</a:t>
            </a:r>
            <a:r>
              <a:rPr lang="en-GB" b="1" dirty="0"/>
              <a:t>”, J. M. HOLLIS, F. J. LOVAS, A. J. REMIJAN, P. R. JEWELL, </a:t>
            </a:r>
            <a:br>
              <a:rPr lang="en-GB" b="1" dirty="0"/>
            </a:br>
            <a:r>
              <a:rPr lang="en-GB" b="1" dirty="0"/>
              <a:t>V. V. ILYUSHYN and I. KLEINER</a:t>
            </a:r>
            <a:r>
              <a:rPr lang="fr-FR" b="1" dirty="0"/>
              <a:t> </a:t>
            </a:r>
            <a:r>
              <a:rPr lang="en-GB" b="1" dirty="0"/>
              <a:t>Ap. J., 643, L25-L28 (2006).</a:t>
            </a:r>
          </a:p>
          <a:p>
            <a:pPr algn="ctr"/>
            <a:endParaRPr lang="en-US" sz="1600" b="1" dirty="0"/>
          </a:p>
          <a:p>
            <a:pPr algn="ctr"/>
            <a:r>
              <a:rPr lang="en-US" sz="1600" b="1" dirty="0"/>
              <a:t>Yamaguchi, Hagiwara, </a:t>
            </a:r>
            <a:r>
              <a:rPr lang="en-US" sz="1600" b="1" dirty="0" err="1"/>
              <a:t>Odashima</a:t>
            </a:r>
            <a:r>
              <a:rPr lang="en-US" sz="1600" b="1" dirty="0"/>
              <a:t>, Takagi, and </a:t>
            </a:r>
            <a:r>
              <a:rPr lang="en-US" sz="1600" b="1" dirty="0" err="1"/>
              <a:t>Tsunekawa</a:t>
            </a:r>
            <a:r>
              <a:rPr lang="en-US" sz="1600" b="1" dirty="0"/>
              <a:t>, </a:t>
            </a:r>
            <a:r>
              <a:rPr lang="en-GB" sz="1600" b="1" dirty="0"/>
              <a:t>J. Mol. </a:t>
            </a:r>
            <a:r>
              <a:rPr lang="en-GB" sz="1600" b="1" dirty="0" err="1"/>
              <a:t>Spectrosc</a:t>
            </a:r>
            <a:r>
              <a:rPr lang="en-GB" sz="1600" b="1" dirty="0"/>
              <a:t>. </a:t>
            </a:r>
            <a:r>
              <a:rPr lang="en-US" sz="1600" b="1" dirty="0"/>
              <a:t>215, 144 (2002)</a:t>
            </a:r>
            <a:endParaRPr lang="de-DE" sz="1600" b="1" dirty="0"/>
          </a:p>
          <a:p>
            <a:pPr algn="ctr"/>
            <a:r>
              <a:rPr lang="de-DE" sz="1600" b="1" dirty="0" err="1"/>
              <a:t>Suenram</a:t>
            </a:r>
            <a:r>
              <a:rPr lang="de-DE" sz="1600" b="1" dirty="0"/>
              <a:t>, Kleiner et al J. Mol. </a:t>
            </a:r>
            <a:r>
              <a:rPr lang="en-US" sz="1600" b="1" dirty="0" err="1"/>
              <a:t>Spectrosc</a:t>
            </a:r>
            <a:r>
              <a:rPr lang="en-US" sz="1600" b="1" dirty="0"/>
              <a:t>. , 208, 188 (2001), </a:t>
            </a:r>
            <a:br>
              <a:rPr lang="en-US" sz="1600" b="1" dirty="0"/>
            </a:br>
            <a:r>
              <a:rPr lang="en-US" sz="1600" b="1" dirty="0" err="1"/>
              <a:t>Ilyushin</a:t>
            </a:r>
            <a:r>
              <a:rPr lang="en-US" sz="1600" b="1" dirty="0"/>
              <a:t>, </a:t>
            </a:r>
            <a:r>
              <a:rPr lang="en-US" sz="1600" b="1" dirty="0" err="1"/>
              <a:t>Kleiner</a:t>
            </a:r>
            <a:r>
              <a:rPr lang="en-US" sz="1600" b="1" dirty="0"/>
              <a:t> et al </a:t>
            </a:r>
            <a:r>
              <a:rPr lang="en-GB" sz="1600" b="1" dirty="0"/>
              <a:t>J. Mol. </a:t>
            </a:r>
            <a:r>
              <a:rPr lang="en-GB" sz="1600" b="1" dirty="0" err="1"/>
              <a:t>Spectrosc</a:t>
            </a:r>
            <a:r>
              <a:rPr lang="en-GB" sz="1600" b="1" dirty="0"/>
              <a:t>., 227, 115 (2004).</a:t>
            </a:r>
            <a:endParaRPr lang="fr-FR" sz="1600" b="1" dirty="0"/>
          </a:p>
        </p:txBody>
      </p:sp>
      <p:pic>
        <p:nvPicPr>
          <p:cNvPr id="3891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43250" cy="191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916113"/>
            <a:ext cx="5220072" cy="2447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19" name="Picture 7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47813" y="4437063"/>
            <a:ext cx="3065462" cy="247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0" name="Text Box 8"/>
          <p:cNvSpPr txBox="1">
            <a:spLocks noChangeArrowheads="1"/>
          </p:cNvSpPr>
          <p:nvPr/>
        </p:nvSpPr>
        <p:spPr bwMode="auto">
          <a:xfrm>
            <a:off x="5220072" y="2492896"/>
            <a:ext cx="3779837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b="1" dirty="0" smtClean="0"/>
              <a:t>First </a:t>
            </a:r>
            <a:r>
              <a:rPr lang="fr-FR" b="1" dirty="0" err="1" smtClean="0"/>
              <a:t>detection</a:t>
            </a:r>
            <a:r>
              <a:rPr lang="fr-FR" b="1" dirty="0" smtClean="0"/>
              <a:t> of </a:t>
            </a:r>
            <a:r>
              <a:rPr lang="fr-FR" b="1" dirty="0" err="1" smtClean="0"/>
              <a:t>acetalide</a:t>
            </a:r>
            <a:r>
              <a:rPr lang="fr-FR" b="1" dirty="0" smtClean="0"/>
              <a:t> in the star </a:t>
            </a:r>
            <a:r>
              <a:rPr lang="fr-FR" b="1" dirty="0" err="1" smtClean="0"/>
              <a:t>forming</a:t>
            </a:r>
            <a:r>
              <a:rPr lang="fr-FR" b="1" dirty="0" smtClean="0"/>
              <a:t> </a:t>
            </a:r>
            <a:r>
              <a:rPr lang="fr-FR" b="1" dirty="0" err="1" smtClean="0"/>
              <a:t>region</a:t>
            </a:r>
            <a:r>
              <a:rPr lang="fr-FR" b="1" dirty="0" smtClean="0"/>
              <a:t> of SgrB2 </a:t>
            </a:r>
            <a:r>
              <a:rPr lang="fr-FR" b="1" dirty="0" err="1"/>
              <a:t>with</a:t>
            </a:r>
            <a:r>
              <a:rPr lang="fr-FR" b="1" dirty="0"/>
              <a:t> the 100m Green Bank </a:t>
            </a:r>
            <a:r>
              <a:rPr lang="fr-FR" b="1" dirty="0" err="1"/>
              <a:t>telescope</a:t>
            </a:r>
            <a:r>
              <a:rPr lang="fr-FR" b="1" dirty="0"/>
              <a:t> (GBT)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79512" y="0"/>
            <a:ext cx="871296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Methanol as a sensitive probe for spatial and temporal variations of the</a:t>
            </a:r>
          </a:p>
          <a:p>
            <a:pPr algn="ctr"/>
            <a:r>
              <a:rPr lang="fr-FR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proton-to-</a:t>
            </a:r>
            <a:r>
              <a:rPr lang="fr-FR" sz="1600" b="1" dirty="0" err="1">
                <a:solidFill>
                  <a:schemeClr val="accent1">
                    <a:lumMod val="60000"/>
                    <a:lumOff val="40000"/>
                  </a:schemeClr>
                </a:solidFill>
              </a:rPr>
              <a:t>electron</a:t>
            </a:r>
            <a:r>
              <a:rPr lang="fr-FR" sz="16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 mass </a:t>
            </a:r>
            <a:r>
              <a:rPr lang="fr-FR" sz="1600" b="1" dirty="0" smtClean="0">
                <a:solidFill>
                  <a:schemeClr val="accent1">
                    <a:lumMod val="60000"/>
                    <a:lumOff val="40000"/>
                  </a:schemeClr>
                </a:solidFill>
              </a:rPr>
              <a:t>ratio</a:t>
            </a:r>
          </a:p>
          <a:p>
            <a:pPr algn="ctr"/>
            <a:r>
              <a:rPr lang="fr-FR" sz="1600" b="1" dirty="0" smtClean="0"/>
              <a:t>Paul Jansen, Li-Hong Xu, Isabelle </a:t>
            </a:r>
            <a:r>
              <a:rPr lang="fr-FR" sz="1600" b="1" dirty="0" err="1" smtClean="0"/>
              <a:t>Kleiner</a:t>
            </a:r>
            <a:r>
              <a:rPr lang="fr-FR" sz="1600" b="1" dirty="0" smtClean="0"/>
              <a:t>, Wim </a:t>
            </a:r>
            <a:r>
              <a:rPr lang="fr-FR" sz="1600" b="1" dirty="0" err="1" smtClean="0"/>
              <a:t>Ubachs</a:t>
            </a:r>
            <a:r>
              <a:rPr lang="fr-FR" sz="1600" b="1" dirty="0" smtClean="0"/>
              <a:t>, and </a:t>
            </a:r>
            <a:r>
              <a:rPr lang="fr-FR" sz="1600" b="1" dirty="0" err="1" smtClean="0"/>
              <a:t>Hendrick</a:t>
            </a:r>
            <a:r>
              <a:rPr lang="fr-FR" sz="1600" b="1" dirty="0" smtClean="0"/>
              <a:t> L. </a:t>
            </a:r>
            <a:r>
              <a:rPr lang="fr-FR" sz="1600" b="1" dirty="0" err="1" smtClean="0"/>
              <a:t>Bethlem</a:t>
            </a:r>
            <a:endParaRPr lang="fr-FR" sz="1600" b="1" dirty="0" smtClean="0"/>
          </a:p>
          <a:p>
            <a:pPr algn="ctr"/>
            <a:r>
              <a:rPr lang="fr-FR" sz="1600" dirty="0"/>
              <a:t>Phys. </a:t>
            </a:r>
            <a:r>
              <a:rPr lang="fr-FR" sz="1600" dirty="0" err="1"/>
              <a:t>Rev</a:t>
            </a:r>
            <a:r>
              <a:rPr lang="fr-FR" sz="1600" dirty="0"/>
              <a:t>. </a:t>
            </a:r>
            <a:r>
              <a:rPr lang="fr-FR" sz="1600" dirty="0" err="1"/>
              <a:t>Lett</a:t>
            </a:r>
            <a:r>
              <a:rPr lang="fr-FR" sz="1600" dirty="0"/>
              <a:t>. 106, 100801 (2011</a:t>
            </a:r>
            <a:r>
              <a:rPr lang="fr-FR" sz="1600" dirty="0" smtClean="0"/>
              <a:t>).</a:t>
            </a:r>
          </a:p>
          <a:p>
            <a:pPr algn="ctr"/>
            <a:endParaRPr lang="fr-FR" sz="1600" b="1" dirty="0"/>
          </a:p>
          <a:p>
            <a:pPr algn="ctr"/>
            <a:endParaRPr lang="fr-FR" sz="1600" b="1" dirty="0" smtClean="0"/>
          </a:p>
          <a:p>
            <a:pPr algn="ctr"/>
            <a:r>
              <a:rPr lang="en-US" sz="1600" b="1" dirty="0"/>
              <a:t>Sensitivity of Transitions in Internal Rotor Molecules to a Possible Variation of the</a:t>
            </a:r>
          </a:p>
          <a:p>
            <a:pPr algn="ctr"/>
            <a:r>
              <a:rPr lang="fr-FR" sz="1600" b="1" dirty="0"/>
              <a:t>Proton-to-Electron Mass Ratio</a:t>
            </a:r>
          </a:p>
          <a:p>
            <a:pPr algn="ctr"/>
            <a:r>
              <a:rPr lang="fr-FR" sz="1600" b="1" dirty="0" smtClean="0"/>
              <a:t>Jansen, </a:t>
            </a:r>
            <a:r>
              <a:rPr lang="fr-FR" sz="1600" b="1" dirty="0" err="1" smtClean="0"/>
              <a:t>Kleiner</a:t>
            </a:r>
            <a:r>
              <a:rPr lang="fr-FR" sz="1600" b="1" dirty="0" smtClean="0"/>
              <a:t>, Xu, </a:t>
            </a:r>
            <a:r>
              <a:rPr lang="fr-FR" sz="1600" b="1" dirty="0" err="1" smtClean="0"/>
              <a:t>Ubachs</a:t>
            </a:r>
            <a:r>
              <a:rPr lang="fr-FR" sz="1600" b="1" dirty="0" smtClean="0"/>
              <a:t>, </a:t>
            </a:r>
            <a:r>
              <a:rPr lang="fr-FR" sz="1600" b="1" dirty="0" err="1" smtClean="0"/>
              <a:t>Bethlem</a:t>
            </a:r>
            <a:endParaRPr lang="fr-FR" sz="1600" b="1" dirty="0" smtClean="0"/>
          </a:p>
          <a:p>
            <a:pPr algn="ctr"/>
            <a:r>
              <a:rPr lang="en-GB" sz="1600" dirty="0"/>
              <a:t>Phys. Rev. A 84, 062505 (2011)</a:t>
            </a:r>
            <a:endParaRPr lang="fr-FR" sz="1600" b="1" dirty="0"/>
          </a:p>
        </p:txBody>
      </p:sp>
      <p:pic>
        <p:nvPicPr>
          <p:cNvPr id="153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564904"/>
            <a:ext cx="3347864" cy="30709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5360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9424" y="2564904"/>
            <a:ext cx="5184576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0" y="5877272"/>
            <a:ext cx="9036496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1" i="1" dirty="0" smtClean="0">
                <a:solidFill>
                  <a:schemeClr val="accent2"/>
                </a:solidFill>
              </a:rPr>
              <a:t>The </a:t>
            </a:r>
            <a:r>
              <a:rPr lang="en-US" sz="1200" b="1" i="1" dirty="0">
                <a:solidFill>
                  <a:schemeClr val="accent2"/>
                </a:solidFill>
              </a:rPr>
              <a:t>sensitivities of other transitions in the </a:t>
            </a:r>
            <a:r>
              <a:rPr lang="en-US" sz="1200" b="1" i="1" dirty="0" smtClean="0">
                <a:solidFill>
                  <a:schemeClr val="accent2"/>
                </a:solidFill>
              </a:rPr>
              <a:t>different </a:t>
            </a:r>
            <a:r>
              <a:rPr lang="en-US" sz="1200" b="1" dirty="0" err="1" smtClean="0">
                <a:solidFill>
                  <a:schemeClr val="accent2"/>
                </a:solidFill>
              </a:rPr>
              <a:t>sotopologues</a:t>
            </a:r>
            <a:r>
              <a:rPr lang="en-US" sz="1200" b="1" dirty="0" smtClean="0">
                <a:solidFill>
                  <a:schemeClr val="accent2"/>
                </a:solidFill>
              </a:rPr>
              <a:t> </a:t>
            </a:r>
            <a:r>
              <a:rPr lang="en-US" sz="1200" b="1" dirty="0">
                <a:solidFill>
                  <a:schemeClr val="accent2"/>
                </a:solidFill>
              </a:rPr>
              <a:t>of methanol range </a:t>
            </a:r>
            <a:r>
              <a:rPr lang="en-US" sz="1200" b="1" dirty="0" smtClean="0">
                <a:solidFill>
                  <a:schemeClr val="accent2"/>
                </a:solidFill>
              </a:rPr>
              <a:t>from-</a:t>
            </a:r>
            <a:r>
              <a:rPr lang="en-US" sz="1200" b="1" i="1" dirty="0" smtClean="0">
                <a:solidFill>
                  <a:schemeClr val="accent2"/>
                </a:solidFill>
              </a:rPr>
              <a:t>88 </a:t>
            </a:r>
            <a:r>
              <a:rPr lang="en-US" sz="1200" b="1" i="1" dirty="0">
                <a:solidFill>
                  <a:schemeClr val="accent2"/>
                </a:solidFill>
              </a:rPr>
              <a:t>to 330. This makes methanol a sensitive probe </a:t>
            </a:r>
            <a:r>
              <a:rPr lang="en-US" sz="1200" b="1" i="1" dirty="0" smtClean="0">
                <a:solidFill>
                  <a:schemeClr val="accent2"/>
                </a:solidFill>
              </a:rPr>
              <a:t>for </a:t>
            </a:r>
            <a:r>
              <a:rPr lang="en-US" sz="1200" b="1" dirty="0" smtClean="0">
                <a:solidFill>
                  <a:schemeClr val="accent2"/>
                </a:solidFill>
              </a:rPr>
              <a:t>spatial </a:t>
            </a:r>
            <a:r>
              <a:rPr lang="en-US" sz="1200" b="1" dirty="0">
                <a:solidFill>
                  <a:schemeClr val="accent2"/>
                </a:solidFill>
              </a:rPr>
              <a:t>and temporal variations of the proton-to-electron mass ratio</a:t>
            </a:r>
            <a:r>
              <a:rPr lang="en-US" b="1" dirty="0">
                <a:solidFill>
                  <a:schemeClr val="accent2"/>
                </a:solidFill>
              </a:rPr>
              <a:t>.</a:t>
            </a:r>
            <a:endParaRPr lang="fr-FR" b="1" dirty="0">
              <a:solidFill>
                <a:schemeClr val="accent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Text Box 4"/>
          <p:cNvSpPr txBox="1">
            <a:spLocks noChangeArrowheads="1"/>
          </p:cNvSpPr>
          <p:nvPr/>
        </p:nvSpPr>
        <p:spPr bwMode="auto">
          <a:xfrm>
            <a:off x="250825" y="60325"/>
            <a:ext cx="883602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fr-FR" sz="2000" b="1" dirty="0" err="1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Microwave</a:t>
            </a:r>
            <a:r>
              <a:rPr lang="fr-FR" sz="2000" b="1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 (</a:t>
            </a:r>
            <a:r>
              <a:rPr lang="fr-FR" sz="2000" b="1" dirty="0" err="1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sub</a:t>
            </a:r>
            <a:r>
              <a:rPr lang="fr-FR" sz="2000" b="1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)mm </a:t>
            </a:r>
            <a:r>
              <a:rPr lang="fr-FR" sz="2000" b="1" dirty="0" err="1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spectroscopy</a:t>
            </a:r>
            <a:r>
              <a:rPr lang="fr-FR" sz="2000" b="1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 of </a:t>
            </a:r>
            <a:r>
              <a:rPr lang="fr-FR" sz="2000" b="1" dirty="0" err="1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astrophysical</a:t>
            </a:r>
            <a:r>
              <a:rPr lang="fr-FR" sz="2000" b="1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molecules</a:t>
            </a:r>
            <a:r>
              <a:rPr lang="fr-FR" sz="2000" b="1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fr-FR" sz="2000" b="1" dirty="0" err="1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containing</a:t>
            </a:r>
            <a:r>
              <a:rPr lang="fr-FR" sz="2000" b="1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fr-FR" sz="2000" b="1" u="sng" dirty="0" err="1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two</a:t>
            </a:r>
            <a:r>
              <a:rPr lang="fr-FR" sz="2000" b="1" u="sng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 </a:t>
            </a:r>
            <a:r>
              <a:rPr lang="fr-FR" sz="2000" b="1" u="sng" dirty="0" err="1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internal</a:t>
            </a:r>
            <a:r>
              <a:rPr lang="fr-FR" sz="2000" b="1" u="sng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 rotation </a:t>
            </a:r>
            <a:r>
              <a:rPr lang="fr-FR" sz="2000" b="1" u="sng" dirty="0" err="1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methyl</a:t>
            </a:r>
            <a:r>
              <a:rPr lang="fr-FR" sz="2000" b="1" u="sng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 groups </a:t>
            </a:r>
            <a:r>
              <a:rPr lang="fr-FR" sz="2000" b="1" dirty="0" smtClean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(-</a:t>
            </a:r>
            <a:r>
              <a:rPr lang="fr-FR" sz="2000" b="1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CH</a:t>
            </a:r>
            <a:r>
              <a:rPr lang="fr-FR" sz="2000" b="1" baseline="-25000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3</a:t>
            </a:r>
            <a:r>
              <a:rPr lang="fr-FR" sz="2000" b="1" dirty="0">
                <a:solidFill>
                  <a:srgbClr val="002060"/>
                </a:solidFill>
                <a:latin typeface="Calibri" pitchFamily="34" charset="0"/>
                <a:cs typeface="Arial" pitchFamily="34" charset="0"/>
              </a:rPr>
              <a:t>) </a:t>
            </a:r>
            <a:endParaRPr lang="fr-FR" b="1" dirty="0">
              <a:solidFill>
                <a:srgbClr val="002060"/>
              </a:solidFill>
              <a:latin typeface="Calibri" pitchFamily="34" charset="0"/>
              <a:cs typeface="Arial" pitchFamily="34" charset="0"/>
            </a:endParaRPr>
          </a:p>
        </p:txBody>
      </p:sp>
      <p:sp>
        <p:nvSpPr>
          <p:cNvPr id="2051" name="Text Box 7"/>
          <p:cNvSpPr txBox="1">
            <a:spLocks noChangeArrowheads="1"/>
          </p:cNvSpPr>
          <p:nvPr/>
        </p:nvSpPr>
        <p:spPr bwMode="auto">
          <a:xfrm>
            <a:off x="2411760" y="5750004"/>
            <a:ext cx="5472608" cy="11079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b="1" dirty="0" err="1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Tercero</a:t>
            </a:r>
            <a:r>
              <a:rPr lang="fr-FR" sz="1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, </a:t>
            </a:r>
            <a:r>
              <a:rPr lang="fr-FR" sz="1200" b="1" dirty="0" err="1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Kleiner</a:t>
            </a:r>
            <a:r>
              <a:rPr lang="fr-FR" sz="1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, </a:t>
            </a:r>
            <a:r>
              <a:rPr lang="fr-FR" sz="1200" b="1" dirty="0" err="1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Cernicharo</a:t>
            </a:r>
            <a:r>
              <a:rPr lang="fr-FR" sz="1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 et al., </a:t>
            </a:r>
            <a:r>
              <a:rPr lang="fr-FR" sz="1200" b="1" dirty="0" err="1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Ap.J</a:t>
            </a:r>
            <a:r>
              <a:rPr lang="fr-FR" sz="1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, (2013)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 err="1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Tudorie</a:t>
            </a:r>
            <a:r>
              <a:rPr lang="fr-FR" sz="1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, </a:t>
            </a:r>
            <a:r>
              <a:rPr lang="fr-FR" sz="1200" b="1" dirty="0" err="1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Kleiner</a:t>
            </a:r>
            <a:r>
              <a:rPr lang="fr-FR" sz="1200" b="1" dirty="0" smtClean="0">
                <a:solidFill>
                  <a:srgbClr val="FF0000"/>
                </a:solidFill>
                <a:latin typeface="+mj-lt"/>
                <a:cs typeface="Times New Roman" pitchFamily="18" charset="0"/>
              </a:rPr>
              <a:t> et al JMS (2011)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dirty="0" smtClean="0">
              <a:solidFill>
                <a:srgbClr val="FF0000"/>
              </a:solidFill>
              <a:latin typeface="+mj-lt"/>
              <a:cs typeface="Times New Roman" pitchFamily="18" charset="0"/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200" b="1" dirty="0" err="1" smtClean="0">
                <a:solidFill>
                  <a:srgbClr val="FF0000"/>
                </a:solidFill>
                <a:latin typeface="+mj-lt"/>
              </a:rPr>
              <a:t>Newly</a:t>
            </a:r>
            <a:r>
              <a:rPr lang="fr-FR" sz="1200" b="1" dirty="0" smtClean="0">
                <a:solidFill>
                  <a:srgbClr val="FF0000"/>
                </a:solidFill>
                <a:latin typeface="+mj-lt"/>
              </a:rPr>
              <a:t> </a:t>
            </a:r>
            <a:r>
              <a:rPr lang="fr-FR" sz="1200" b="1" dirty="0" err="1" smtClean="0">
                <a:solidFill>
                  <a:srgbClr val="FF0000"/>
                </a:solidFill>
                <a:latin typeface="+mj-lt"/>
              </a:rPr>
              <a:t>written</a:t>
            </a:r>
            <a:r>
              <a:rPr lang="fr-FR" sz="1200" b="1" dirty="0" smtClean="0">
                <a:solidFill>
                  <a:srgbClr val="FF0000"/>
                </a:solidFill>
                <a:latin typeface="+mj-lt"/>
              </a:rPr>
              <a:t> code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fr-FR" sz="1200" b="1" dirty="0">
              <a:solidFill>
                <a:srgbClr val="0070C0"/>
              </a:solidFill>
              <a:latin typeface="+mj-lt"/>
            </a:endParaRPr>
          </a:p>
        </p:txBody>
      </p:sp>
      <p:sp>
        <p:nvSpPr>
          <p:cNvPr id="10" name="ZoneTexte 9"/>
          <p:cNvSpPr txBox="1"/>
          <p:nvPr/>
        </p:nvSpPr>
        <p:spPr>
          <a:xfrm>
            <a:off x="323850" y="981075"/>
            <a:ext cx="8820150" cy="92333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fr-FR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First </a:t>
            </a:r>
            <a:r>
              <a:rPr lang="fr-FR" b="1" u="sng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detection</a:t>
            </a:r>
            <a:r>
              <a:rPr lang="fr-FR" b="1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(2013</a:t>
            </a:r>
            <a:r>
              <a:rPr lang="fr-FR" b="1" u="sng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)</a:t>
            </a:r>
            <a:r>
              <a:rPr lang="fr-FR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of METHYL ACETATE in the </a:t>
            </a:r>
            <a:r>
              <a:rPr lang="fr-F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interstellar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cloud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Orion </a:t>
            </a:r>
            <a:r>
              <a:rPr lang="fr-F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thanks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intensive </a:t>
            </a:r>
            <a:r>
              <a:rPr lang="fr-F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spectroscopic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laboratory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</a:t>
            </a:r>
            <a:r>
              <a:rPr lang="fr-FR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studies</a:t>
            </a:r>
            <a:r>
              <a:rPr lang="fr-FR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sym typeface="Wingdings" pitchFamily="2" charset="2"/>
              </a:rPr>
              <a:t> !</a:t>
            </a:r>
            <a:endParaRPr lang="fr-FR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  <a:sym typeface="Wingdings" pitchFamily="2" charset="2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fr-FR" dirty="0">
              <a:latin typeface="+mn-lt"/>
            </a:endParaRPr>
          </a:p>
        </p:txBody>
      </p:sp>
      <p:pic>
        <p:nvPicPr>
          <p:cNvPr id="124935" name="Image 11"/>
          <p:cNvPicPr preferRelativeResize="0"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1412776"/>
            <a:ext cx="3419872" cy="31669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4938" name="Rectangle 8"/>
          <p:cNvSpPr>
            <a:spLocks noChangeArrowheads="1"/>
          </p:cNvSpPr>
          <p:nvPr/>
        </p:nvSpPr>
        <p:spPr bwMode="auto">
          <a:xfrm>
            <a:off x="323850" y="836613"/>
            <a:ext cx="8496300" cy="71437"/>
          </a:xfrm>
          <a:prstGeom prst="rect">
            <a:avLst/>
          </a:prstGeom>
          <a:gradFill rotWithShape="1">
            <a:gsLst>
              <a:gs pos="0">
                <a:srgbClr val="003399"/>
              </a:gs>
              <a:gs pos="100000">
                <a:srgbClr val="FFCC00"/>
              </a:gs>
            </a:gsLst>
            <a:lin ang="0" scaled="1"/>
          </a:gradFill>
          <a:ln w="9525" algn="ctr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endParaRPr lang="fr-FR">
              <a:latin typeface="Calibri" pitchFamily="34" charset="0"/>
              <a:cs typeface="Arial" pitchFamily="34" charset="0"/>
            </a:endParaRPr>
          </a:p>
        </p:txBody>
      </p:sp>
      <p:grpSp>
        <p:nvGrpSpPr>
          <p:cNvPr id="11" name="Groupe 31"/>
          <p:cNvGrpSpPr>
            <a:grpSpLocks/>
          </p:cNvGrpSpPr>
          <p:nvPr/>
        </p:nvGrpSpPr>
        <p:grpSpPr bwMode="auto">
          <a:xfrm>
            <a:off x="3995936" y="1628800"/>
            <a:ext cx="4752528" cy="3744416"/>
            <a:chOff x="1081088" y="7065819"/>
            <a:chExt cx="7891122" cy="6604512"/>
          </a:xfrm>
        </p:grpSpPr>
        <p:pic>
          <p:nvPicPr>
            <p:cNvPr id="12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095059" y="7081214"/>
              <a:ext cx="7877151" cy="65891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3" name="Rectangle 30"/>
            <p:cNvSpPr>
              <a:spLocks noChangeArrowheads="1"/>
            </p:cNvSpPr>
            <p:nvPr/>
          </p:nvSpPr>
          <p:spPr bwMode="auto">
            <a:xfrm>
              <a:off x="1081088" y="7065819"/>
              <a:ext cx="7891122" cy="330344"/>
            </a:xfrm>
            <a:prstGeom prst="rect">
              <a:avLst/>
            </a:prstGeom>
            <a:solidFill>
              <a:schemeClr val="bg1"/>
            </a:solidFill>
            <a:ln w="9525" algn="ctr">
              <a:noFill/>
              <a:round/>
              <a:headEnd/>
              <a:tailEnd/>
            </a:ln>
          </p:spPr>
          <p:txBody>
            <a:bodyPr/>
            <a:lstStyle/>
            <a:p>
              <a:endParaRPr lang="fr-FR"/>
            </a:p>
          </p:txBody>
        </p:sp>
      </p:grpSp>
      <p:sp>
        <p:nvSpPr>
          <p:cNvPr id="20" name="Rectangle 19"/>
          <p:cNvSpPr/>
          <p:nvPr/>
        </p:nvSpPr>
        <p:spPr>
          <a:xfrm>
            <a:off x="0" y="4653136"/>
            <a:ext cx="39959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fr-FR" sz="1200" b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black: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Observed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spectrum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of Orion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with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the IRAM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telescope</a:t>
            </a:r>
            <a:endParaRPr lang="fr-FR" sz="12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fr-FR" sz="1200" b="1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green</a:t>
            </a:r>
            <a:r>
              <a:rPr lang="fr-FR" sz="1200" dirty="0" smtClean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model of Orion including100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molecules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most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abundant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),</a:t>
            </a:r>
          </a:p>
          <a:p>
            <a:pPr algn="ctr"/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r</a:t>
            </a:r>
            <a:r>
              <a:rPr lang="fr-FR" sz="1200" b="1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ed</a:t>
            </a:r>
            <a:r>
              <a:rPr lang="fr-FR" sz="1200" dirty="0" err="1" smtClean="0">
                <a:latin typeface="Times New Roman" pitchFamily="18" charset="0"/>
                <a:cs typeface="Times New Roman" pitchFamily="18" charset="0"/>
              </a:rPr>
              <a:t>: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methyl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acetate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line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prediction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for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methyl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acetate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from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our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spectroscopic</a:t>
            </a:r>
            <a:r>
              <a:rPr lang="fr-FR" sz="1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r-FR" sz="1200" dirty="0" err="1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work</a:t>
            </a:r>
            <a:endParaRPr lang="fr-FR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Verve">
  <a:themeElements>
    <a:clrScheme name="Verve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Verve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Verve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9800</TotalTime>
  <Words>1023</Words>
  <Application>Microsoft Office PowerPoint</Application>
  <PresentationFormat>Affichage à l'écran (4:3)</PresentationFormat>
  <Paragraphs>159</Paragraphs>
  <Slides>11</Slides>
  <Notes>8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Serveurs OLE incorporés</vt:lpstr>
      </vt:variant>
      <vt:variant>
        <vt:i4>2</vt:i4>
      </vt:variant>
      <vt:variant>
        <vt:lpstr>Titres des diapositives</vt:lpstr>
      </vt:variant>
      <vt:variant>
        <vt:i4>11</vt:i4>
      </vt:variant>
    </vt:vector>
  </HeadingPairs>
  <TitlesOfParts>
    <vt:vector size="14" baseType="lpstr">
      <vt:lpstr>Verve</vt:lpstr>
      <vt:lpstr>Graph</vt:lpstr>
      <vt:lpstr>Image</vt:lpstr>
      <vt:lpstr>Diapositive 1</vt:lpstr>
      <vt:lpstr>From Molecular spectroscopy to astrophysics </vt:lpstr>
      <vt:lpstr>Recent observatories!</vt:lpstr>
      <vt:lpstr>Diapositive 4</vt:lpstr>
      <vt:lpstr>Diapositive 5</vt:lpstr>
      <vt:lpstr>Diapositive 6</vt:lpstr>
      <vt:lpstr>HCOOCH3  and isotopologues</vt:lpstr>
      <vt:lpstr>Diapositive 8</vt:lpstr>
      <vt:lpstr>Diapositive 9</vt:lpstr>
      <vt:lpstr>Diapositive 10</vt:lpstr>
      <vt:lpstr>Diapositive 11</vt:lpstr>
    </vt:vector>
  </TitlesOfParts>
  <Company>PhLAM, UMR 8523 CNRS-U. Lille 1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rotation interne dans les molécules de type biomimétiques</dc:title>
  <dc:creator>Therese Huet</dc:creator>
  <cp:lastModifiedBy>isabelleK</cp:lastModifiedBy>
  <cp:revision>586</cp:revision>
  <dcterms:created xsi:type="dcterms:W3CDTF">2006-07-01T12:12:11Z</dcterms:created>
  <dcterms:modified xsi:type="dcterms:W3CDTF">2014-12-10T14:31:54Z</dcterms:modified>
</cp:coreProperties>
</file>